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4"/>
  </p:notesMasterIdLst>
  <p:sldIdLst>
    <p:sldId id="282" r:id="rId6"/>
    <p:sldId id="283" r:id="rId7"/>
    <p:sldId id="285" r:id="rId8"/>
    <p:sldId id="287" r:id="rId9"/>
    <p:sldId id="286" r:id="rId10"/>
    <p:sldId id="294" r:id="rId11"/>
    <p:sldId id="309" r:id="rId12"/>
    <p:sldId id="288" r:id="rId13"/>
    <p:sldId id="289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8" r:id="rId29"/>
    <p:sldId id="307" r:id="rId30"/>
    <p:sldId id="256" r:id="rId31"/>
    <p:sldId id="260" r:id="rId32"/>
    <p:sldId id="261" r:id="rId33"/>
    <p:sldId id="262" r:id="rId34"/>
    <p:sldId id="263" r:id="rId35"/>
    <p:sldId id="259" r:id="rId36"/>
    <p:sldId id="264" r:id="rId37"/>
    <p:sldId id="265" r:id="rId38"/>
    <p:sldId id="266" r:id="rId39"/>
    <p:sldId id="267" r:id="rId40"/>
    <p:sldId id="268" r:id="rId41"/>
    <p:sldId id="270" r:id="rId42"/>
    <p:sldId id="274" r:id="rId43"/>
    <p:sldId id="271" r:id="rId44"/>
    <p:sldId id="272" r:id="rId45"/>
    <p:sldId id="273" r:id="rId46"/>
    <p:sldId id="275" r:id="rId47"/>
    <p:sldId id="276" r:id="rId48"/>
    <p:sldId id="277" r:id="rId49"/>
    <p:sldId id="278" r:id="rId50"/>
    <p:sldId id="279" r:id="rId51"/>
    <p:sldId id="280" r:id="rId52"/>
    <p:sldId id="28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mer-Dougan, Valeri" initials="FV" lastIdx="1" clrIdx="0">
    <p:extLst>
      <p:ext uri="{19B8F6BF-5375-455C-9EA6-DF929625EA0E}">
        <p15:presenceInfo xmlns:p15="http://schemas.microsoft.com/office/powerpoint/2012/main" userId="Farmer-Dougan, Vale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4T20:35:56.790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sitek.net/best-web-dictionary/" TargetMode="External"/><Relationship Id="rId1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sitek.net/best-web-dictionary/" TargetMode="External"/><Relationship Id="rId1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A0EE3-4E13-42DC-A1A1-D7712FB0C9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75A53B-C3B1-4733-B89F-8324D76007EE}">
      <dgm:prSet/>
      <dgm:spPr/>
      <dgm:t>
        <a:bodyPr/>
        <a:lstStyle/>
        <a:p>
          <a:r>
            <a:rPr lang="en-US" dirty="0"/>
            <a:t>Lay Definition: Learning from the consequences that produce pain or discomfort. </a:t>
          </a:r>
        </a:p>
      </dgm:t>
    </dgm:pt>
    <dgm:pt modelId="{37EFE5C0-F487-4849-AF53-9033D9F11B72}" type="parTrans" cxnId="{8BC9345C-FDE1-4439-9A4D-A45D099644D0}">
      <dgm:prSet/>
      <dgm:spPr/>
      <dgm:t>
        <a:bodyPr/>
        <a:lstStyle/>
        <a:p>
          <a:endParaRPr lang="en-US"/>
        </a:p>
      </dgm:t>
    </dgm:pt>
    <dgm:pt modelId="{2503F35C-4B8E-481B-A4F7-8E9EF4CE338C}" type="sibTrans" cxnId="{8BC9345C-FDE1-4439-9A4D-A45D099644D0}">
      <dgm:prSet/>
      <dgm:spPr/>
      <dgm:t>
        <a:bodyPr/>
        <a:lstStyle/>
        <a:p>
          <a:endParaRPr lang="en-US"/>
        </a:p>
      </dgm:t>
    </dgm:pt>
    <dgm:pt modelId="{0F5D0AD5-98F9-4F55-958B-23496C925753}">
      <dgm:prSet/>
      <dgm:spPr/>
      <dgm:t>
        <a:bodyPr/>
        <a:lstStyle/>
        <a:p>
          <a:r>
            <a:rPr lang="en-US"/>
            <a:t>The loss of reinforcers: reaction to this has survival value for the individual and for the species.  </a:t>
          </a:r>
        </a:p>
      </dgm:t>
    </dgm:pt>
    <dgm:pt modelId="{A041376A-78FD-4175-ADE4-CB63C783EF00}" type="parTrans" cxnId="{7D433633-4263-4017-98E6-2158A1E0C149}">
      <dgm:prSet/>
      <dgm:spPr/>
      <dgm:t>
        <a:bodyPr/>
        <a:lstStyle/>
        <a:p>
          <a:endParaRPr lang="en-US"/>
        </a:p>
      </dgm:t>
    </dgm:pt>
    <dgm:pt modelId="{B4A5CDEF-B9D4-4939-A36A-06DE3BB9A5B2}" type="sibTrans" cxnId="{7D433633-4263-4017-98E6-2158A1E0C149}">
      <dgm:prSet/>
      <dgm:spPr/>
      <dgm:t>
        <a:bodyPr/>
        <a:lstStyle/>
        <a:p>
          <a:endParaRPr lang="en-US"/>
        </a:p>
      </dgm:t>
    </dgm:pt>
    <dgm:pt modelId="{70417135-E664-46B7-AA7A-AC1F400FEAD0}">
      <dgm:prSet/>
      <dgm:spPr/>
      <dgm:t>
        <a:bodyPr/>
        <a:lstStyle/>
        <a:p>
          <a:r>
            <a:rPr lang="en-US"/>
            <a:t>Punishment teaches us not to repeat responses that cause us harm</a:t>
          </a:r>
          <a:br>
            <a:rPr lang="en-US"/>
          </a:br>
          <a:endParaRPr lang="en-US"/>
        </a:p>
      </dgm:t>
    </dgm:pt>
    <dgm:pt modelId="{09B32F14-7829-4642-BAE8-EDF4A7013385}" type="parTrans" cxnId="{0DDCBCEE-7569-4E26-89E7-532561C70FA0}">
      <dgm:prSet/>
      <dgm:spPr/>
      <dgm:t>
        <a:bodyPr/>
        <a:lstStyle/>
        <a:p>
          <a:endParaRPr lang="en-US"/>
        </a:p>
      </dgm:t>
    </dgm:pt>
    <dgm:pt modelId="{D9D2282D-0CD0-45BC-B8A2-6B76322C9B02}" type="sibTrans" cxnId="{0DDCBCEE-7569-4E26-89E7-532561C70FA0}">
      <dgm:prSet/>
      <dgm:spPr/>
      <dgm:t>
        <a:bodyPr/>
        <a:lstStyle/>
        <a:p>
          <a:endParaRPr lang="en-US"/>
        </a:p>
      </dgm:t>
    </dgm:pt>
    <dgm:pt modelId="{CD49C3D2-56DF-4309-AF02-405E79879E48}" type="pres">
      <dgm:prSet presAssocID="{CD9A0EE3-4E13-42DC-A1A1-D7712FB0C957}" presName="root" presStyleCnt="0">
        <dgm:presLayoutVars>
          <dgm:dir/>
          <dgm:resizeHandles val="exact"/>
        </dgm:presLayoutVars>
      </dgm:prSet>
      <dgm:spPr/>
    </dgm:pt>
    <dgm:pt modelId="{145CA14A-244B-4BE8-BA51-C5A397E549D6}" type="pres">
      <dgm:prSet presAssocID="{2875A53B-C3B1-4733-B89F-8324D76007EE}" presName="compNode" presStyleCnt="0"/>
      <dgm:spPr/>
    </dgm:pt>
    <dgm:pt modelId="{222765F7-009A-4823-8A70-C89588AF03C5}" type="pres">
      <dgm:prSet presAssocID="{2875A53B-C3B1-4733-B89F-8324D76007EE}" presName="bgRect" presStyleLbl="bgShp" presStyleIdx="0" presStyleCnt="3"/>
      <dgm:spPr/>
    </dgm:pt>
    <dgm:pt modelId="{245E2AC2-D744-49B1-911D-C35DBC0006E3}" type="pres">
      <dgm:prSet presAssocID="{2875A53B-C3B1-4733-B89F-8324D76007EE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5000" r="-75000"/>
          </a:stretch>
        </a:blipFill>
        <a:ln>
          <a:noFill/>
        </a:ln>
      </dgm:spPr>
    </dgm:pt>
    <dgm:pt modelId="{CA8E719B-D36A-483C-B0CD-EA604EBA3B34}" type="pres">
      <dgm:prSet presAssocID="{2875A53B-C3B1-4733-B89F-8324D76007EE}" presName="spaceRect" presStyleCnt="0"/>
      <dgm:spPr/>
    </dgm:pt>
    <dgm:pt modelId="{66AC6E31-29B6-479B-AD7F-ACBE667C1F5F}" type="pres">
      <dgm:prSet presAssocID="{2875A53B-C3B1-4733-B89F-8324D76007EE}" presName="parTx" presStyleLbl="revTx" presStyleIdx="0" presStyleCnt="3">
        <dgm:presLayoutVars>
          <dgm:chMax val="0"/>
          <dgm:chPref val="0"/>
        </dgm:presLayoutVars>
      </dgm:prSet>
      <dgm:spPr/>
    </dgm:pt>
    <dgm:pt modelId="{E9E72B4A-45DF-4ED5-A3B5-43E8A7B656F9}" type="pres">
      <dgm:prSet presAssocID="{2503F35C-4B8E-481B-A4F7-8E9EF4CE338C}" presName="sibTrans" presStyleCnt="0"/>
      <dgm:spPr/>
    </dgm:pt>
    <dgm:pt modelId="{1A3AD012-0314-41F3-BD31-BC62D75D4CF3}" type="pres">
      <dgm:prSet presAssocID="{0F5D0AD5-98F9-4F55-958B-23496C925753}" presName="compNode" presStyleCnt="0"/>
      <dgm:spPr/>
    </dgm:pt>
    <dgm:pt modelId="{A2003E34-DAB5-4CD9-8289-F0D6A9CD7992}" type="pres">
      <dgm:prSet presAssocID="{0F5D0AD5-98F9-4F55-958B-23496C925753}" presName="bgRect" presStyleLbl="bgShp" presStyleIdx="1" presStyleCnt="3"/>
      <dgm:spPr/>
    </dgm:pt>
    <dgm:pt modelId="{79854722-120E-4669-9AB1-61D71E60FBCD}" type="pres">
      <dgm:prSet presAssocID="{0F5D0AD5-98F9-4F55-958B-23496C925753}" presName="iconRect" presStyleLbl="node1" presStyleIdx="1" presStyleCnt="3"/>
      <dgm:spPr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>
          <a:noFill/>
        </a:ln>
      </dgm:spPr>
    </dgm:pt>
    <dgm:pt modelId="{62B029E8-0400-428F-A08C-A461CFA2554E}" type="pres">
      <dgm:prSet presAssocID="{0F5D0AD5-98F9-4F55-958B-23496C925753}" presName="spaceRect" presStyleCnt="0"/>
      <dgm:spPr/>
    </dgm:pt>
    <dgm:pt modelId="{4D178FB2-883D-4D2D-A590-DECE289A0D5A}" type="pres">
      <dgm:prSet presAssocID="{0F5D0AD5-98F9-4F55-958B-23496C925753}" presName="parTx" presStyleLbl="revTx" presStyleIdx="1" presStyleCnt="3">
        <dgm:presLayoutVars>
          <dgm:chMax val="0"/>
          <dgm:chPref val="0"/>
        </dgm:presLayoutVars>
      </dgm:prSet>
      <dgm:spPr/>
    </dgm:pt>
    <dgm:pt modelId="{4BD017F3-FBFA-4881-89A1-1C6A87138FF9}" type="pres">
      <dgm:prSet presAssocID="{B4A5CDEF-B9D4-4939-A36A-06DE3BB9A5B2}" presName="sibTrans" presStyleCnt="0"/>
      <dgm:spPr/>
    </dgm:pt>
    <dgm:pt modelId="{32EDCEA7-33AF-4C3F-9D9D-37A0C9A2AB18}" type="pres">
      <dgm:prSet presAssocID="{70417135-E664-46B7-AA7A-AC1F400FEAD0}" presName="compNode" presStyleCnt="0"/>
      <dgm:spPr/>
    </dgm:pt>
    <dgm:pt modelId="{F59BC1D8-7A57-436B-848C-543E5973EB26}" type="pres">
      <dgm:prSet presAssocID="{70417135-E664-46B7-AA7A-AC1F400FEAD0}" presName="bgRect" presStyleLbl="bgShp" presStyleIdx="2" presStyleCnt="3"/>
      <dgm:spPr/>
    </dgm:pt>
    <dgm:pt modelId="{7766E5D6-F336-4575-B7CD-45F483013FB2}" type="pres">
      <dgm:prSet presAssocID="{70417135-E664-46B7-AA7A-AC1F400FEAD0}" presName="iconRect" presStyleLbl="nod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473E4B2-FB35-426C-BC8A-88BC99BF9C9A}" type="pres">
      <dgm:prSet presAssocID="{70417135-E664-46B7-AA7A-AC1F400FEAD0}" presName="spaceRect" presStyleCnt="0"/>
      <dgm:spPr/>
    </dgm:pt>
    <dgm:pt modelId="{80A9892D-125F-4D9D-BB3F-DC4235D65B46}" type="pres">
      <dgm:prSet presAssocID="{70417135-E664-46B7-AA7A-AC1F400FEAD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D433633-4263-4017-98E6-2158A1E0C149}" srcId="{CD9A0EE3-4E13-42DC-A1A1-D7712FB0C957}" destId="{0F5D0AD5-98F9-4F55-958B-23496C925753}" srcOrd="1" destOrd="0" parTransId="{A041376A-78FD-4175-ADE4-CB63C783EF00}" sibTransId="{B4A5CDEF-B9D4-4939-A36A-06DE3BB9A5B2}"/>
    <dgm:cxn modelId="{8BC9345C-FDE1-4439-9A4D-A45D099644D0}" srcId="{CD9A0EE3-4E13-42DC-A1A1-D7712FB0C957}" destId="{2875A53B-C3B1-4733-B89F-8324D76007EE}" srcOrd="0" destOrd="0" parTransId="{37EFE5C0-F487-4849-AF53-9033D9F11B72}" sibTransId="{2503F35C-4B8E-481B-A4F7-8E9EF4CE338C}"/>
    <dgm:cxn modelId="{519B3475-A7DD-4600-A64C-2CABCED28771}" type="presOf" srcId="{70417135-E664-46B7-AA7A-AC1F400FEAD0}" destId="{80A9892D-125F-4D9D-BB3F-DC4235D65B46}" srcOrd="0" destOrd="0" presId="urn:microsoft.com/office/officeart/2018/2/layout/IconVerticalSolidList"/>
    <dgm:cxn modelId="{1EDC1B94-C392-49A6-8C18-0DEE3B837B2C}" type="presOf" srcId="{0F5D0AD5-98F9-4F55-958B-23496C925753}" destId="{4D178FB2-883D-4D2D-A590-DECE289A0D5A}" srcOrd="0" destOrd="0" presId="urn:microsoft.com/office/officeart/2018/2/layout/IconVerticalSolidList"/>
    <dgm:cxn modelId="{BC21E1CC-298C-4BBD-A999-4023D2DE756B}" type="presOf" srcId="{2875A53B-C3B1-4733-B89F-8324D76007EE}" destId="{66AC6E31-29B6-479B-AD7F-ACBE667C1F5F}" srcOrd="0" destOrd="0" presId="urn:microsoft.com/office/officeart/2018/2/layout/IconVerticalSolidList"/>
    <dgm:cxn modelId="{C29B54D2-AE93-4E22-B2A0-527847426057}" type="presOf" srcId="{CD9A0EE3-4E13-42DC-A1A1-D7712FB0C957}" destId="{CD49C3D2-56DF-4309-AF02-405E79879E48}" srcOrd="0" destOrd="0" presId="urn:microsoft.com/office/officeart/2018/2/layout/IconVerticalSolidList"/>
    <dgm:cxn modelId="{0DDCBCEE-7569-4E26-89E7-532561C70FA0}" srcId="{CD9A0EE3-4E13-42DC-A1A1-D7712FB0C957}" destId="{70417135-E664-46B7-AA7A-AC1F400FEAD0}" srcOrd="2" destOrd="0" parTransId="{09B32F14-7829-4642-BAE8-EDF4A7013385}" sibTransId="{D9D2282D-0CD0-45BC-B8A2-6B76322C9B02}"/>
    <dgm:cxn modelId="{20767B70-A3C5-4CE0-9F46-211F735A4538}" type="presParOf" srcId="{CD49C3D2-56DF-4309-AF02-405E79879E48}" destId="{145CA14A-244B-4BE8-BA51-C5A397E549D6}" srcOrd="0" destOrd="0" presId="urn:microsoft.com/office/officeart/2018/2/layout/IconVerticalSolidList"/>
    <dgm:cxn modelId="{FA2D04C2-DFD5-4E32-9916-FB21A3B8AEEB}" type="presParOf" srcId="{145CA14A-244B-4BE8-BA51-C5A397E549D6}" destId="{222765F7-009A-4823-8A70-C89588AF03C5}" srcOrd="0" destOrd="0" presId="urn:microsoft.com/office/officeart/2018/2/layout/IconVerticalSolidList"/>
    <dgm:cxn modelId="{90C1ACDF-0EEC-43F9-A82E-0C63A232B717}" type="presParOf" srcId="{145CA14A-244B-4BE8-BA51-C5A397E549D6}" destId="{245E2AC2-D744-49B1-911D-C35DBC0006E3}" srcOrd="1" destOrd="0" presId="urn:microsoft.com/office/officeart/2018/2/layout/IconVerticalSolidList"/>
    <dgm:cxn modelId="{4D6E9F60-D5A3-435F-AFF0-B3232C926CBF}" type="presParOf" srcId="{145CA14A-244B-4BE8-BA51-C5A397E549D6}" destId="{CA8E719B-D36A-483C-B0CD-EA604EBA3B34}" srcOrd="2" destOrd="0" presId="urn:microsoft.com/office/officeart/2018/2/layout/IconVerticalSolidList"/>
    <dgm:cxn modelId="{5B9EE1DA-4472-4CE3-AC4B-1057A40E7364}" type="presParOf" srcId="{145CA14A-244B-4BE8-BA51-C5A397E549D6}" destId="{66AC6E31-29B6-479B-AD7F-ACBE667C1F5F}" srcOrd="3" destOrd="0" presId="urn:microsoft.com/office/officeart/2018/2/layout/IconVerticalSolidList"/>
    <dgm:cxn modelId="{266DE71B-6357-4FED-B078-9FB0CA4F1BAE}" type="presParOf" srcId="{CD49C3D2-56DF-4309-AF02-405E79879E48}" destId="{E9E72B4A-45DF-4ED5-A3B5-43E8A7B656F9}" srcOrd="1" destOrd="0" presId="urn:microsoft.com/office/officeart/2018/2/layout/IconVerticalSolidList"/>
    <dgm:cxn modelId="{5F5081D2-F632-498A-881F-19CDDD6C9B5A}" type="presParOf" srcId="{CD49C3D2-56DF-4309-AF02-405E79879E48}" destId="{1A3AD012-0314-41F3-BD31-BC62D75D4CF3}" srcOrd="2" destOrd="0" presId="urn:microsoft.com/office/officeart/2018/2/layout/IconVerticalSolidList"/>
    <dgm:cxn modelId="{AA386791-A1D7-4D87-A910-253A40251297}" type="presParOf" srcId="{1A3AD012-0314-41F3-BD31-BC62D75D4CF3}" destId="{A2003E34-DAB5-4CD9-8289-F0D6A9CD7992}" srcOrd="0" destOrd="0" presId="urn:microsoft.com/office/officeart/2018/2/layout/IconVerticalSolidList"/>
    <dgm:cxn modelId="{364496D2-7A5C-4A84-9942-DCEDE5479DDD}" type="presParOf" srcId="{1A3AD012-0314-41F3-BD31-BC62D75D4CF3}" destId="{79854722-120E-4669-9AB1-61D71E60FBCD}" srcOrd="1" destOrd="0" presId="urn:microsoft.com/office/officeart/2018/2/layout/IconVerticalSolidList"/>
    <dgm:cxn modelId="{EC4C8DA1-CADE-42E7-B808-630783E0250B}" type="presParOf" srcId="{1A3AD012-0314-41F3-BD31-BC62D75D4CF3}" destId="{62B029E8-0400-428F-A08C-A461CFA2554E}" srcOrd="2" destOrd="0" presId="urn:microsoft.com/office/officeart/2018/2/layout/IconVerticalSolidList"/>
    <dgm:cxn modelId="{E7C5B2AA-CCA1-462E-A57F-840A14B1A117}" type="presParOf" srcId="{1A3AD012-0314-41F3-BD31-BC62D75D4CF3}" destId="{4D178FB2-883D-4D2D-A590-DECE289A0D5A}" srcOrd="3" destOrd="0" presId="urn:microsoft.com/office/officeart/2018/2/layout/IconVerticalSolidList"/>
    <dgm:cxn modelId="{1A86F97D-5DC8-41F3-8F4C-550044912B55}" type="presParOf" srcId="{CD49C3D2-56DF-4309-AF02-405E79879E48}" destId="{4BD017F3-FBFA-4881-89A1-1C6A87138FF9}" srcOrd="3" destOrd="0" presId="urn:microsoft.com/office/officeart/2018/2/layout/IconVerticalSolidList"/>
    <dgm:cxn modelId="{21187413-781C-41CC-B7DB-81D59A9E00AD}" type="presParOf" srcId="{CD49C3D2-56DF-4309-AF02-405E79879E48}" destId="{32EDCEA7-33AF-4C3F-9D9D-37A0C9A2AB18}" srcOrd="4" destOrd="0" presId="urn:microsoft.com/office/officeart/2018/2/layout/IconVerticalSolidList"/>
    <dgm:cxn modelId="{ABCC5323-C490-4CDE-B571-D73025715E11}" type="presParOf" srcId="{32EDCEA7-33AF-4C3F-9D9D-37A0C9A2AB18}" destId="{F59BC1D8-7A57-436B-848C-543E5973EB26}" srcOrd="0" destOrd="0" presId="urn:microsoft.com/office/officeart/2018/2/layout/IconVerticalSolidList"/>
    <dgm:cxn modelId="{BCB4E36F-9DC1-4EFA-8CBC-1096F4E91494}" type="presParOf" srcId="{32EDCEA7-33AF-4C3F-9D9D-37A0C9A2AB18}" destId="{7766E5D6-F336-4575-B7CD-45F483013FB2}" srcOrd="1" destOrd="0" presId="urn:microsoft.com/office/officeart/2018/2/layout/IconVerticalSolidList"/>
    <dgm:cxn modelId="{C7890BD2-6C83-4456-8087-5FDD0050CBA8}" type="presParOf" srcId="{32EDCEA7-33AF-4C3F-9D9D-37A0C9A2AB18}" destId="{D473E4B2-FB35-426C-BC8A-88BC99BF9C9A}" srcOrd="2" destOrd="0" presId="urn:microsoft.com/office/officeart/2018/2/layout/IconVerticalSolidList"/>
    <dgm:cxn modelId="{6E7A2C41-19FB-41D9-801B-9B3CB37D71CF}" type="presParOf" srcId="{32EDCEA7-33AF-4C3F-9D9D-37A0C9A2AB18}" destId="{80A9892D-125F-4D9D-BB3F-DC4235D65B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F050F-40AA-48DF-B350-18732263F116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6C0627C-4458-4408-84DA-1729478BBD05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Positive or Type I Punishment</a:t>
          </a:r>
          <a:r>
            <a:rPr lang="en-US" dirty="0"/>
            <a:t> : </a:t>
          </a:r>
        </a:p>
      </dgm:t>
    </dgm:pt>
    <dgm:pt modelId="{0B71245D-7CA1-47EF-A2BF-E0FEA42CCE17}" type="parTrans" cxnId="{9BEEA49F-537F-4A17-B8A4-294E2136628C}">
      <dgm:prSet/>
      <dgm:spPr/>
      <dgm:t>
        <a:bodyPr/>
        <a:lstStyle/>
        <a:p>
          <a:endParaRPr lang="en-US"/>
        </a:p>
      </dgm:t>
    </dgm:pt>
    <dgm:pt modelId="{29D42475-6D4C-459D-A767-9BFA1418338E}" type="sibTrans" cxnId="{9BEEA49F-537F-4A17-B8A4-294E2136628C}">
      <dgm:prSet/>
      <dgm:spPr/>
      <dgm:t>
        <a:bodyPr/>
        <a:lstStyle/>
        <a:p>
          <a:endParaRPr lang="en-US"/>
        </a:p>
      </dgm:t>
    </dgm:pt>
    <dgm:pt modelId="{A5F411CF-1519-40F8-AAF1-93A447203852}">
      <dgm:prSet/>
      <dgm:spPr/>
      <dgm:t>
        <a:bodyPr/>
        <a:lstStyle/>
        <a:p>
          <a:r>
            <a:rPr lang="en-US" b="1" i="1" dirty="0"/>
            <a:t>Presentation of a stimulus</a:t>
          </a:r>
          <a:r>
            <a:rPr lang="en-US" dirty="0"/>
            <a:t> (or an increase in the intensity of an already present stimulus) immediately following a behavior </a:t>
          </a:r>
        </a:p>
      </dgm:t>
    </dgm:pt>
    <dgm:pt modelId="{8B7446EA-A6CA-48EF-81E5-255EB177EFE1}" type="parTrans" cxnId="{EC27A6E1-5E1C-4188-89AE-DA3C53137351}">
      <dgm:prSet/>
      <dgm:spPr/>
      <dgm:t>
        <a:bodyPr/>
        <a:lstStyle/>
        <a:p>
          <a:endParaRPr lang="en-US"/>
        </a:p>
      </dgm:t>
    </dgm:pt>
    <dgm:pt modelId="{6D4097C9-C34D-4C42-87C3-E665B0C7D396}" type="sibTrans" cxnId="{EC27A6E1-5E1C-4188-89AE-DA3C53137351}">
      <dgm:prSet/>
      <dgm:spPr/>
      <dgm:t>
        <a:bodyPr/>
        <a:lstStyle/>
        <a:p>
          <a:endParaRPr lang="en-US"/>
        </a:p>
      </dgm:t>
    </dgm:pt>
    <dgm:pt modelId="{62F71874-21B7-4A14-BCF3-DF17E9BC4D75}">
      <dgm:prSet/>
      <dgm:spPr/>
      <dgm:t>
        <a:bodyPr/>
        <a:lstStyle/>
        <a:p>
          <a:r>
            <a:rPr lang="en-US" dirty="0"/>
            <a:t>Results in a </a:t>
          </a:r>
          <a:r>
            <a:rPr lang="en-US" b="1" i="1" dirty="0"/>
            <a:t>decrease</a:t>
          </a:r>
          <a:r>
            <a:rPr lang="en-US" dirty="0"/>
            <a:t> in the frequency of the behavior.</a:t>
          </a:r>
        </a:p>
      </dgm:t>
    </dgm:pt>
    <dgm:pt modelId="{4A20A7B4-1C56-4AB8-BB7D-F07B438298D8}" type="parTrans" cxnId="{5CABD42E-3D5B-4061-B9A3-25CDF02D6B85}">
      <dgm:prSet/>
      <dgm:spPr/>
      <dgm:t>
        <a:bodyPr/>
        <a:lstStyle/>
        <a:p>
          <a:endParaRPr lang="en-US"/>
        </a:p>
      </dgm:t>
    </dgm:pt>
    <dgm:pt modelId="{08B6AFE0-D94D-4C8D-81B9-312DDA5F821F}" type="sibTrans" cxnId="{5CABD42E-3D5B-4061-B9A3-25CDF02D6B85}">
      <dgm:prSet/>
      <dgm:spPr/>
      <dgm:t>
        <a:bodyPr/>
        <a:lstStyle/>
        <a:p>
          <a:endParaRPr lang="en-US"/>
        </a:p>
      </dgm:t>
    </dgm:pt>
    <dgm:pt modelId="{3694A4FD-B2CD-4C5F-A1AF-9F15CD3CC77B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Negative or type II Punishment</a:t>
          </a:r>
          <a:r>
            <a:rPr lang="en-US" dirty="0"/>
            <a:t>: </a:t>
          </a:r>
        </a:p>
      </dgm:t>
    </dgm:pt>
    <dgm:pt modelId="{0468CAFA-EAF5-4FF0-94B9-BC8A899E4B94}" type="parTrans" cxnId="{20D98EF6-747B-466A-B032-96258E0D13E6}">
      <dgm:prSet/>
      <dgm:spPr/>
      <dgm:t>
        <a:bodyPr/>
        <a:lstStyle/>
        <a:p>
          <a:endParaRPr lang="en-US"/>
        </a:p>
      </dgm:t>
    </dgm:pt>
    <dgm:pt modelId="{7301A46D-CF54-4EAA-A57D-87F089D199F2}" type="sibTrans" cxnId="{20D98EF6-747B-466A-B032-96258E0D13E6}">
      <dgm:prSet/>
      <dgm:spPr/>
      <dgm:t>
        <a:bodyPr/>
        <a:lstStyle/>
        <a:p>
          <a:endParaRPr lang="en-US"/>
        </a:p>
      </dgm:t>
    </dgm:pt>
    <dgm:pt modelId="{7BDCE8F8-D697-4643-BFF3-11B8D508F053}">
      <dgm:prSet/>
      <dgm:spPr/>
      <dgm:t>
        <a:bodyPr/>
        <a:lstStyle/>
        <a:p>
          <a:r>
            <a:rPr lang="en-US" b="1" i="1" dirty="0"/>
            <a:t>Termination</a:t>
          </a:r>
          <a:r>
            <a:rPr lang="en-US" dirty="0"/>
            <a:t> of an already present stimulus (or a decrease in the intensity of an already present stimulus) immediately following a behavior </a:t>
          </a:r>
        </a:p>
      </dgm:t>
    </dgm:pt>
    <dgm:pt modelId="{877ACD82-C176-42A0-8901-D3A428AB0A77}" type="parTrans" cxnId="{0F0054F5-27FC-4343-990C-58A5BD9BB2B7}">
      <dgm:prSet/>
      <dgm:spPr/>
      <dgm:t>
        <a:bodyPr/>
        <a:lstStyle/>
        <a:p>
          <a:endParaRPr lang="en-US"/>
        </a:p>
      </dgm:t>
    </dgm:pt>
    <dgm:pt modelId="{B03F14C7-B904-4BA8-9F3C-F84DCA428208}" type="sibTrans" cxnId="{0F0054F5-27FC-4343-990C-58A5BD9BB2B7}">
      <dgm:prSet/>
      <dgm:spPr/>
      <dgm:t>
        <a:bodyPr/>
        <a:lstStyle/>
        <a:p>
          <a:endParaRPr lang="en-US"/>
        </a:p>
      </dgm:t>
    </dgm:pt>
    <dgm:pt modelId="{BEC0B187-38D9-4FC7-AE65-BBDFCC021654}">
      <dgm:prSet/>
      <dgm:spPr/>
      <dgm:t>
        <a:bodyPr/>
        <a:lstStyle/>
        <a:p>
          <a:r>
            <a:rPr lang="en-US" dirty="0"/>
            <a:t>Results in a </a:t>
          </a:r>
          <a:r>
            <a:rPr lang="en-US" b="1" i="1" dirty="0"/>
            <a:t>decrease</a:t>
          </a:r>
          <a:r>
            <a:rPr lang="en-US" dirty="0"/>
            <a:t> in the future frequency of the behavior.</a:t>
          </a:r>
        </a:p>
      </dgm:t>
    </dgm:pt>
    <dgm:pt modelId="{905EDE9B-5060-4229-A5EC-4DDA1DD6C578}" type="parTrans" cxnId="{B1E171AD-EAB8-4903-8CAB-EC34483D63E4}">
      <dgm:prSet/>
      <dgm:spPr/>
      <dgm:t>
        <a:bodyPr/>
        <a:lstStyle/>
        <a:p>
          <a:endParaRPr lang="en-US"/>
        </a:p>
      </dgm:t>
    </dgm:pt>
    <dgm:pt modelId="{2EA46976-4649-43C7-B07B-FF9434E9D904}" type="sibTrans" cxnId="{B1E171AD-EAB8-4903-8CAB-EC34483D63E4}">
      <dgm:prSet/>
      <dgm:spPr/>
      <dgm:t>
        <a:bodyPr/>
        <a:lstStyle/>
        <a:p>
          <a:endParaRPr lang="en-US"/>
        </a:p>
      </dgm:t>
    </dgm:pt>
    <dgm:pt modelId="{78348191-6BED-4997-B698-F923A2430CEA}">
      <dgm:prSet/>
      <dgm:spPr/>
      <dgm:t>
        <a:bodyPr/>
        <a:lstStyle/>
        <a:p>
          <a:endParaRPr lang="en-US" dirty="0"/>
        </a:p>
      </dgm:t>
    </dgm:pt>
    <dgm:pt modelId="{C2430B65-E066-4A38-AA89-5A81DB17AD7E}" type="parTrans" cxnId="{D7DA08F9-8CD8-4849-8BC2-C15D361FC7AD}">
      <dgm:prSet/>
      <dgm:spPr/>
    </dgm:pt>
    <dgm:pt modelId="{038B9BD7-DDC5-4B35-ABC2-45EBAC0C5862}" type="sibTrans" cxnId="{D7DA08F9-8CD8-4849-8BC2-C15D361FC7AD}">
      <dgm:prSet/>
      <dgm:spPr/>
    </dgm:pt>
    <dgm:pt modelId="{83BF5F9D-23E0-403E-8307-FFC0D216CBA0}">
      <dgm:prSet/>
      <dgm:spPr/>
      <dgm:t>
        <a:bodyPr/>
        <a:lstStyle/>
        <a:p>
          <a:endParaRPr lang="en-US" dirty="0"/>
        </a:p>
      </dgm:t>
    </dgm:pt>
    <dgm:pt modelId="{7304FF49-7B74-467D-8249-BFB58D433E32}" type="parTrans" cxnId="{3BC575C4-7A3C-42FE-9FA5-55A94911D339}">
      <dgm:prSet/>
      <dgm:spPr/>
    </dgm:pt>
    <dgm:pt modelId="{D3A2AF41-2228-44D7-9ED8-1378AE664142}" type="sibTrans" cxnId="{3BC575C4-7A3C-42FE-9FA5-55A94911D339}">
      <dgm:prSet/>
      <dgm:spPr/>
    </dgm:pt>
    <dgm:pt modelId="{F692C9A4-6B1A-4DDB-BD6D-54EDAF2A29AA}" type="pres">
      <dgm:prSet presAssocID="{216F050F-40AA-48DF-B350-18732263F116}" presName="linear" presStyleCnt="0">
        <dgm:presLayoutVars>
          <dgm:dir/>
          <dgm:animLvl val="lvl"/>
          <dgm:resizeHandles val="exact"/>
        </dgm:presLayoutVars>
      </dgm:prSet>
      <dgm:spPr/>
    </dgm:pt>
    <dgm:pt modelId="{EE4F6C98-0FBF-4802-BE7C-66446D204647}" type="pres">
      <dgm:prSet presAssocID="{56C0627C-4458-4408-84DA-1729478BBD05}" presName="parentLin" presStyleCnt="0"/>
      <dgm:spPr/>
    </dgm:pt>
    <dgm:pt modelId="{274C77A9-7165-47D0-A403-CFED421E30F9}" type="pres">
      <dgm:prSet presAssocID="{56C0627C-4458-4408-84DA-1729478BBD05}" presName="parentLeftMargin" presStyleLbl="node1" presStyleIdx="0" presStyleCnt="2"/>
      <dgm:spPr/>
    </dgm:pt>
    <dgm:pt modelId="{DC7CDFAD-EFAB-4A92-8C7E-1445FCC7B3B2}" type="pres">
      <dgm:prSet presAssocID="{56C0627C-4458-4408-84DA-1729478BBD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72FF9D-CBE0-4EAF-AD07-8D1C2DF761F6}" type="pres">
      <dgm:prSet presAssocID="{56C0627C-4458-4408-84DA-1729478BBD05}" presName="negativeSpace" presStyleCnt="0"/>
      <dgm:spPr/>
    </dgm:pt>
    <dgm:pt modelId="{CF29C3FA-D473-4372-A91E-7F7DFE78DF39}" type="pres">
      <dgm:prSet presAssocID="{56C0627C-4458-4408-84DA-1729478BBD05}" presName="childText" presStyleLbl="conFgAcc1" presStyleIdx="0" presStyleCnt="2">
        <dgm:presLayoutVars>
          <dgm:bulletEnabled val="1"/>
        </dgm:presLayoutVars>
      </dgm:prSet>
      <dgm:spPr/>
    </dgm:pt>
    <dgm:pt modelId="{ED32636C-C6B3-40AB-8FD4-465FD904C73A}" type="pres">
      <dgm:prSet presAssocID="{29D42475-6D4C-459D-A767-9BFA1418338E}" presName="spaceBetweenRectangles" presStyleCnt="0"/>
      <dgm:spPr/>
    </dgm:pt>
    <dgm:pt modelId="{D232A68A-F178-413D-8B74-711FDB37F708}" type="pres">
      <dgm:prSet presAssocID="{3694A4FD-B2CD-4C5F-A1AF-9F15CD3CC77B}" presName="parentLin" presStyleCnt="0"/>
      <dgm:spPr/>
    </dgm:pt>
    <dgm:pt modelId="{A7CA43BD-9D29-4FA5-B37F-4C630E46D1E0}" type="pres">
      <dgm:prSet presAssocID="{3694A4FD-B2CD-4C5F-A1AF-9F15CD3CC77B}" presName="parentLeftMargin" presStyleLbl="node1" presStyleIdx="0" presStyleCnt="2"/>
      <dgm:spPr/>
    </dgm:pt>
    <dgm:pt modelId="{ECF52B08-4D2C-4EC8-AE7B-6385C9A5B979}" type="pres">
      <dgm:prSet presAssocID="{3694A4FD-B2CD-4C5F-A1AF-9F15CD3CC7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0A56B0-55D1-4AC6-8CCD-1CBD1AAABEC3}" type="pres">
      <dgm:prSet presAssocID="{3694A4FD-B2CD-4C5F-A1AF-9F15CD3CC77B}" presName="negativeSpace" presStyleCnt="0"/>
      <dgm:spPr/>
    </dgm:pt>
    <dgm:pt modelId="{26222DD3-A9F7-4BA9-8CF2-F00DA719F893}" type="pres">
      <dgm:prSet presAssocID="{3694A4FD-B2CD-4C5F-A1AF-9F15CD3CC7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6E4C417-7231-4051-8EF4-E92A80C6E12A}" type="presOf" srcId="{3694A4FD-B2CD-4C5F-A1AF-9F15CD3CC77B}" destId="{ECF52B08-4D2C-4EC8-AE7B-6385C9A5B979}" srcOrd="1" destOrd="0" presId="urn:microsoft.com/office/officeart/2005/8/layout/list1"/>
    <dgm:cxn modelId="{03E80019-03E3-4481-BCFC-431F984721EE}" type="presOf" srcId="{62F71874-21B7-4A14-BCF3-DF17E9BC4D75}" destId="{CF29C3FA-D473-4372-A91E-7F7DFE78DF39}" srcOrd="0" destOrd="2" presId="urn:microsoft.com/office/officeart/2005/8/layout/list1"/>
    <dgm:cxn modelId="{20065F22-A578-4797-952C-1FE412989073}" type="presOf" srcId="{83BF5F9D-23E0-403E-8307-FFC0D216CBA0}" destId="{26222DD3-A9F7-4BA9-8CF2-F00DA719F893}" srcOrd="0" destOrd="1" presId="urn:microsoft.com/office/officeart/2005/8/layout/list1"/>
    <dgm:cxn modelId="{0F7B9824-71FD-48DF-80C2-688251334B5B}" type="presOf" srcId="{78348191-6BED-4997-B698-F923A2430CEA}" destId="{CF29C3FA-D473-4372-A91E-7F7DFE78DF39}" srcOrd="0" destOrd="1" presId="urn:microsoft.com/office/officeart/2005/8/layout/list1"/>
    <dgm:cxn modelId="{54EF2529-36FF-44A6-A708-B100F237AB06}" type="presOf" srcId="{3694A4FD-B2CD-4C5F-A1AF-9F15CD3CC77B}" destId="{A7CA43BD-9D29-4FA5-B37F-4C630E46D1E0}" srcOrd="0" destOrd="0" presId="urn:microsoft.com/office/officeart/2005/8/layout/list1"/>
    <dgm:cxn modelId="{5CABD42E-3D5B-4061-B9A3-25CDF02D6B85}" srcId="{56C0627C-4458-4408-84DA-1729478BBD05}" destId="{62F71874-21B7-4A14-BCF3-DF17E9BC4D75}" srcOrd="2" destOrd="0" parTransId="{4A20A7B4-1C56-4AB8-BB7D-F07B438298D8}" sibTransId="{08B6AFE0-D94D-4C8D-81B9-312DDA5F821F}"/>
    <dgm:cxn modelId="{30CCEE37-1FD8-4360-A566-7078C47D8EF2}" type="presOf" srcId="{56C0627C-4458-4408-84DA-1729478BBD05}" destId="{274C77A9-7165-47D0-A403-CFED421E30F9}" srcOrd="0" destOrd="0" presId="urn:microsoft.com/office/officeart/2005/8/layout/list1"/>
    <dgm:cxn modelId="{D3FBE24A-CAC6-4167-9DB2-406759246C4A}" type="presOf" srcId="{7BDCE8F8-D697-4643-BFF3-11B8D508F053}" destId="{26222DD3-A9F7-4BA9-8CF2-F00DA719F893}" srcOrd="0" destOrd="0" presId="urn:microsoft.com/office/officeart/2005/8/layout/list1"/>
    <dgm:cxn modelId="{C51D0E9F-C750-4557-B153-CF6B42059A3D}" type="presOf" srcId="{216F050F-40AA-48DF-B350-18732263F116}" destId="{F692C9A4-6B1A-4DDB-BD6D-54EDAF2A29AA}" srcOrd="0" destOrd="0" presId="urn:microsoft.com/office/officeart/2005/8/layout/list1"/>
    <dgm:cxn modelId="{9BEEA49F-537F-4A17-B8A4-294E2136628C}" srcId="{216F050F-40AA-48DF-B350-18732263F116}" destId="{56C0627C-4458-4408-84DA-1729478BBD05}" srcOrd="0" destOrd="0" parTransId="{0B71245D-7CA1-47EF-A2BF-E0FEA42CCE17}" sibTransId="{29D42475-6D4C-459D-A767-9BFA1418338E}"/>
    <dgm:cxn modelId="{36B7A2A4-5EB0-4ECE-A529-CA3B23D994B3}" type="presOf" srcId="{56C0627C-4458-4408-84DA-1729478BBD05}" destId="{DC7CDFAD-EFAB-4A92-8C7E-1445FCC7B3B2}" srcOrd="1" destOrd="0" presId="urn:microsoft.com/office/officeart/2005/8/layout/list1"/>
    <dgm:cxn modelId="{B1E171AD-EAB8-4903-8CAB-EC34483D63E4}" srcId="{3694A4FD-B2CD-4C5F-A1AF-9F15CD3CC77B}" destId="{BEC0B187-38D9-4FC7-AE65-BBDFCC021654}" srcOrd="2" destOrd="0" parTransId="{905EDE9B-5060-4229-A5EC-4DDA1DD6C578}" sibTransId="{2EA46976-4649-43C7-B07B-FF9434E9D904}"/>
    <dgm:cxn modelId="{3BC575C4-7A3C-42FE-9FA5-55A94911D339}" srcId="{3694A4FD-B2CD-4C5F-A1AF-9F15CD3CC77B}" destId="{83BF5F9D-23E0-403E-8307-FFC0D216CBA0}" srcOrd="1" destOrd="0" parTransId="{7304FF49-7B74-467D-8249-BFB58D433E32}" sibTransId="{D3A2AF41-2228-44D7-9ED8-1378AE664142}"/>
    <dgm:cxn modelId="{D1F634DD-6D7F-415C-87D2-7D17EEF7FA3B}" type="presOf" srcId="{BEC0B187-38D9-4FC7-AE65-BBDFCC021654}" destId="{26222DD3-A9F7-4BA9-8CF2-F00DA719F893}" srcOrd="0" destOrd="2" presId="urn:microsoft.com/office/officeart/2005/8/layout/list1"/>
    <dgm:cxn modelId="{EC27A6E1-5E1C-4188-89AE-DA3C53137351}" srcId="{56C0627C-4458-4408-84DA-1729478BBD05}" destId="{A5F411CF-1519-40F8-AAF1-93A447203852}" srcOrd="0" destOrd="0" parTransId="{8B7446EA-A6CA-48EF-81E5-255EB177EFE1}" sibTransId="{6D4097C9-C34D-4C42-87C3-E665B0C7D396}"/>
    <dgm:cxn modelId="{D40234EB-1544-449E-BDD9-A8062A90AD1A}" type="presOf" srcId="{A5F411CF-1519-40F8-AAF1-93A447203852}" destId="{CF29C3FA-D473-4372-A91E-7F7DFE78DF39}" srcOrd="0" destOrd="0" presId="urn:microsoft.com/office/officeart/2005/8/layout/list1"/>
    <dgm:cxn modelId="{0F0054F5-27FC-4343-990C-58A5BD9BB2B7}" srcId="{3694A4FD-B2CD-4C5F-A1AF-9F15CD3CC77B}" destId="{7BDCE8F8-D697-4643-BFF3-11B8D508F053}" srcOrd="0" destOrd="0" parTransId="{877ACD82-C176-42A0-8901-D3A428AB0A77}" sibTransId="{B03F14C7-B904-4BA8-9F3C-F84DCA428208}"/>
    <dgm:cxn modelId="{20D98EF6-747B-466A-B032-96258E0D13E6}" srcId="{216F050F-40AA-48DF-B350-18732263F116}" destId="{3694A4FD-B2CD-4C5F-A1AF-9F15CD3CC77B}" srcOrd="1" destOrd="0" parTransId="{0468CAFA-EAF5-4FF0-94B9-BC8A899E4B94}" sibTransId="{7301A46D-CF54-4EAA-A57D-87F089D199F2}"/>
    <dgm:cxn modelId="{D7DA08F9-8CD8-4849-8BC2-C15D361FC7AD}" srcId="{56C0627C-4458-4408-84DA-1729478BBD05}" destId="{78348191-6BED-4997-B698-F923A2430CEA}" srcOrd="1" destOrd="0" parTransId="{C2430B65-E066-4A38-AA89-5A81DB17AD7E}" sibTransId="{038B9BD7-DDC5-4B35-ABC2-45EBAC0C5862}"/>
    <dgm:cxn modelId="{578DB25E-4458-45E3-B7F4-DE95B35EA611}" type="presParOf" srcId="{F692C9A4-6B1A-4DDB-BD6D-54EDAF2A29AA}" destId="{EE4F6C98-0FBF-4802-BE7C-66446D204647}" srcOrd="0" destOrd="0" presId="urn:microsoft.com/office/officeart/2005/8/layout/list1"/>
    <dgm:cxn modelId="{9D6A3987-8316-4E57-9A38-63D5307D9F3F}" type="presParOf" srcId="{EE4F6C98-0FBF-4802-BE7C-66446D204647}" destId="{274C77A9-7165-47D0-A403-CFED421E30F9}" srcOrd="0" destOrd="0" presId="urn:microsoft.com/office/officeart/2005/8/layout/list1"/>
    <dgm:cxn modelId="{1F1A0FEF-29F6-4B17-A8A2-ABE0598611C6}" type="presParOf" srcId="{EE4F6C98-0FBF-4802-BE7C-66446D204647}" destId="{DC7CDFAD-EFAB-4A92-8C7E-1445FCC7B3B2}" srcOrd="1" destOrd="0" presId="urn:microsoft.com/office/officeart/2005/8/layout/list1"/>
    <dgm:cxn modelId="{7F2CACFE-3545-41AC-B490-D385B281D6F4}" type="presParOf" srcId="{F692C9A4-6B1A-4DDB-BD6D-54EDAF2A29AA}" destId="{2872FF9D-CBE0-4EAF-AD07-8D1C2DF761F6}" srcOrd="1" destOrd="0" presId="urn:microsoft.com/office/officeart/2005/8/layout/list1"/>
    <dgm:cxn modelId="{D39BF108-71DD-4D9A-B645-FD6F47246D7A}" type="presParOf" srcId="{F692C9A4-6B1A-4DDB-BD6D-54EDAF2A29AA}" destId="{CF29C3FA-D473-4372-A91E-7F7DFE78DF39}" srcOrd="2" destOrd="0" presId="urn:microsoft.com/office/officeart/2005/8/layout/list1"/>
    <dgm:cxn modelId="{166A3BE5-2A15-43AA-8D05-23E264CBFB78}" type="presParOf" srcId="{F692C9A4-6B1A-4DDB-BD6D-54EDAF2A29AA}" destId="{ED32636C-C6B3-40AB-8FD4-465FD904C73A}" srcOrd="3" destOrd="0" presId="urn:microsoft.com/office/officeart/2005/8/layout/list1"/>
    <dgm:cxn modelId="{2A67C363-28A2-410F-9AAA-28E0FCBF97D9}" type="presParOf" srcId="{F692C9A4-6B1A-4DDB-BD6D-54EDAF2A29AA}" destId="{D232A68A-F178-413D-8B74-711FDB37F708}" srcOrd="4" destOrd="0" presId="urn:microsoft.com/office/officeart/2005/8/layout/list1"/>
    <dgm:cxn modelId="{BDB6DB1D-F449-4875-896B-4E18783F5044}" type="presParOf" srcId="{D232A68A-F178-413D-8B74-711FDB37F708}" destId="{A7CA43BD-9D29-4FA5-B37F-4C630E46D1E0}" srcOrd="0" destOrd="0" presId="urn:microsoft.com/office/officeart/2005/8/layout/list1"/>
    <dgm:cxn modelId="{8BA1A4B4-3315-49FE-9ECC-9EFABD5EDB2B}" type="presParOf" srcId="{D232A68A-F178-413D-8B74-711FDB37F708}" destId="{ECF52B08-4D2C-4EC8-AE7B-6385C9A5B979}" srcOrd="1" destOrd="0" presId="urn:microsoft.com/office/officeart/2005/8/layout/list1"/>
    <dgm:cxn modelId="{AEF2EC25-618D-4A3E-8343-7B3EAFFB14B4}" type="presParOf" srcId="{F692C9A4-6B1A-4DDB-BD6D-54EDAF2A29AA}" destId="{960A56B0-55D1-4AC6-8CCD-1CBD1AAABEC3}" srcOrd="5" destOrd="0" presId="urn:microsoft.com/office/officeart/2005/8/layout/list1"/>
    <dgm:cxn modelId="{4D0F47C5-BE3E-4019-BD50-5DC149E74756}" type="presParOf" srcId="{F692C9A4-6B1A-4DDB-BD6D-54EDAF2A29AA}" destId="{26222DD3-A9F7-4BA9-8CF2-F00DA719F8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466E2-3033-49F6-9FF1-B6422A1877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635235-9D69-4C28-AADC-BA029238D531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Aversive events are associated with BOTH positive punishment and with negative reinforcement</a:t>
          </a:r>
        </a:p>
      </dgm:t>
    </dgm:pt>
    <dgm:pt modelId="{4850EEC4-57D8-4BEE-ADBD-A45856159180}" type="parTrans" cxnId="{52907BCB-032A-40CA-8021-6429798B05A6}">
      <dgm:prSet/>
      <dgm:spPr/>
      <dgm:t>
        <a:bodyPr/>
        <a:lstStyle/>
        <a:p>
          <a:endParaRPr lang="en-US"/>
        </a:p>
      </dgm:t>
    </dgm:pt>
    <dgm:pt modelId="{CCB2D0F0-5BF9-4E09-B571-A23B5FBFA05C}" type="sibTrans" cxnId="{52907BCB-032A-40CA-8021-6429798B05A6}">
      <dgm:prSet/>
      <dgm:spPr/>
      <dgm:t>
        <a:bodyPr/>
        <a:lstStyle/>
        <a:p>
          <a:endParaRPr lang="en-US"/>
        </a:p>
      </dgm:t>
    </dgm:pt>
    <dgm:pt modelId="{AB290DEE-F45D-4BD4-B3CA-503DAD6D785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Term </a:t>
          </a:r>
          <a:r>
            <a:rPr lang="en-US" b="1" i="1" dirty="0"/>
            <a:t>aversive control</a:t>
          </a:r>
          <a:r>
            <a:rPr lang="en-US" dirty="0"/>
            <a:t> is often used to describe an intervention involving either or both of these two principles.</a:t>
          </a:r>
        </a:p>
      </dgm:t>
    </dgm:pt>
    <dgm:pt modelId="{1546B90E-CFB4-4CCD-90E9-71D87959BD85}" type="parTrans" cxnId="{F3A32CFA-43A2-4A18-93AD-DD4573E0364E}">
      <dgm:prSet/>
      <dgm:spPr/>
      <dgm:t>
        <a:bodyPr/>
        <a:lstStyle/>
        <a:p>
          <a:endParaRPr lang="en-US"/>
        </a:p>
      </dgm:t>
    </dgm:pt>
    <dgm:pt modelId="{61B80A0C-5E7E-4FE6-BEFB-2E7B98A31F16}" type="sibTrans" cxnId="{F3A32CFA-43A2-4A18-93AD-DD4573E0364E}">
      <dgm:prSet/>
      <dgm:spPr/>
      <dgm:t>
        <a:bodyPr/>
        <a:lstStyle/>
        <a:p>
          <a:endParaRPr lang="en-US"/>
        </a:p>
      </dgm:t>
    </dgm:pt>
    <dgm:pt modelId="{08E37C23-C9A9-4EF6-A14A-10D930FFD443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This makes concepts confusing:</a:t>
          </a:r>
        </a:p>
      </dgm:t>
    </dgm:pt>
    <dgm:pt modelId="{ECED73F2-5113-4855-87A1-5EE8834EC133}" type="parTrans" cxnId="{B960710E-BA37-4E2D-9563-FC2DF84713A1}">
      <dgm:prSet/>
      <dgm:spPr/>
      <dgm:t>
        <a:bodyPr/>
        <a:lstStyle/>
        <a:p>
          <a:endParaRPr lang="en-US"/>
        </a:p>
      </dgm:t>
    </dgm:pt>
    <dgm:pt modelId="{44A8ADB9-A7D1-4B02-90E9-1B11DA2C9AB4}" type="sibTrans" cxnId="{B960710E-BA37-4E2D-9563-FC2DF84713A1}">
      <dgm:prSet/>
      <dgm:spPr/>
      <dgm:t>
        <a:bodyPr/>
        <a:lstStyle/>
        <a:p>
          <a:endParaRPr lang="en-US"/>
        </a:p>
      </dgm:t>
    </dgm:pt>
    <dgm:pt modelId="{D2C61B3A-33B2-4C9F-9BEF-1EF7E49D2B9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Positive punishment</a:t>
          </a:r>
          <a:r>
            <a:rPr lang="en-US" dirty="0"/>
            <a:t>: decreasing responding</a:t>
          </a:r>
        </a:p>
      </dgm:t>
    </dgm:pt>
    <dgm:pt modelId="{5617095D-9932-4C87-B08C-A2AA68637790}" type="parTrans" cxnId="{E1CC45E5-2CFF-490E-80D9-2536D843CB18}">
      <dgm:prSet/>
      <dgm:spPr/>
      <dgm:t>
        <a:bodyPr/>
        <a:lstStyle/>
        <a:p>
          <a:endParaRPr lang="en-US"/>
        </a:p>
      </dgm:t>
    </dgm:pt>
    <dgm:pt modelId="{4E4D15D6-8BA8-4EF3-BA19-B74AAC6C5361}" type="sibTrans" cxnId="{E1CC45E5-2CFF-490E-80D9-2536D843CB18}">
      <dgm:prSet/>
      <dgm:spPr/>
      <dgm:t>
        <a:bodyPr/>
        <a:lstStyle/>
        <a:p>
          <a:endParaRPr lang="en-US"/>
        </a:p>
      </dgm:t>
    </dgm:pt>
    <dgm:pt modelId="{E7C42C46-9C54-4A9D-AB9B-67345D3DC5F9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Negative reinforcement</a:t>
          </a:r>
          <a:r>
            <a:rPr lang="en-US" dirty="0"/>
            <a:t>: increasing responding</a:t>
          </a:r>
        </a:p>
      </dgm:t>
    </dgm:pt>
    <dgm:pt modelId="{B4BFA6F4-D0E8-4233-B183-F15EE08E85AD}" type="parTrans" cxnId="{5B95BBDB-C150-4EB7-9192-9CEB2ADA3F25}">
      <dgm:prSet/>
      <dgm:spPr/>
      <dgm:t>
        <a:bodyPr/>
        <a:lstStyle/>
        <a:p>
          <a:endParaRPr lang="en-US"/>
        </a:p>
      </dgm:t>
    </dgm:pt>
    <dgm:pt modelId="{3627CD53-C108-4BCD-9627-822259E1FAE0}" type="sibTrans" cxnId="{5B95BBDB-C150-4EB7-9192-9CEB2ADA3F25}">
      <dgm:prSet/>
      <dgm:spPr/>
      <dgm:t>
        <a:bodyPr/>
        <a:lstStyle/>
        <a:p>
          <a:endParaRPr lang="en-US"/>
        </a:p>
      </dgm:t>
    </dgm:pt>
    <dgm:pt modelId="{90FAC241-D7AB-481D-8189-83D47FDD7D5A}">
      <dgm:prSet/>
      <dgm:spPr/>
      <dgm:t>
        <a:bodyPr/>
        <a:lstStyle/>
        <a:p>
          <a:endParaRPr lang="en-US" dirty="0"/>
        </a:p>
      </dgm:t>
    </dgm:pt>
    <dgm:pt modelId="{0C6A3F3F-E849-4FF4-84FA-26A2951859DA}" type="parTrans" cxnId="{1B952FF2-F10A-4001-9835-1DAF4CA8727C}">
      <dgm:prSet/>
      <dgm:spPr/>
      <dgm:t>
        <a:bodyPr/>
        <a:lstStyle/>
        <a:p>
          <a:endParaRPr lang="en-US"/>
        </a:p>
      </dgm:t>
    </dgm:pt>
    <dgm:pt modelId="{B481E790-3424-4A93-9D27-F20052E061B2}" type="sibTrans" cxnId="{1B952FF2-F10A-4001-9835-1DAF4CA8727C}">
      <dgm:prSet/>
      <dgm:spPr/>
      <dgm:t>
        <a:bodyPr/>
        <a:lstStyle/>
        <a:p>
          <a:endParaRPr lang="en-US"/>
        </a:p>
      </dgm:t>
    </dgm:pt>
    <dgm:pt modelId="{ACBB5AC2-021C-4DD2-A040-AAC806378053}">
      <dgm:prSet/>
      <dgm:spPr/>
      <dgm:t>
        <a:bodyPr/>
        <a:lstStyle/>
        <a:p>
          <a:endParaRPr lang="en-US" dirty="0"/>
        </a:p>
      </dgm:t>
    </dgm:pt>
    <dgm:pt modelId="{FAEE4EE0-3B7A-4D63-8FEA-05E8B1AEF00C}" type="parTrans" cxnId="{2DFDF9FC-B9EB-4221-A319-6E1E2CD30332}">
      <dgm:prSet/>
      <dgm:spPr/>
    </dgm:pt>
    <dgm:pt modelId="{C7E2565D-1043-4B07-8DAF-02D21A8FE930}" type="sibTrans" cxnId="{2DFDF9FC-B9EB-4221-A319-6E1E2CD30332}">
      <dgm:prSet/>
      <dgm:spPr/>
    </dgm:pt>
    <dgm:pt modelId="{3B784920-7BFB-4225-A4F2-ACEB66167F14}" type="pres">
      <dgm:prSet presAssocID="{416466E2-3033-49F6-9FF1-B6422A187702}" presName="linear" presStyleCnt="0">
        <dgm:presLayoutVars>
          <dgm:animLvl val="lvl"/>
          <dgm:resizeHandles val="exact"/>
        </dgm:presLayoutVars>
      </dgm:prSet>
      <dgm:spPr/>
    </dgm:pt>
    <dgm:pt modelId="{35219448-F3AA-4B15-8C2B-578A39D785E7}" type="pres">
      <dgm:prSet presAssocID="{F3635235-9D69-4C28-AADC-BA029238D5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A2C37F-BA1B-40C5-8361-D7D64E4B5657}" type="pres">
      <dgm:prSet presAssocID="{CCB2D0F0-5BF9-4E09-B571-A23B5FBFA05C}" presName="spacer" presStyleCnt="0"/>
      <dgm:spPr/>
    </dgm:pt>
    <dgm:pt modelId="{A4FE3F5F-BA65-4E4D-B9E4-AA5C4DAD09C3}" type="pres">
      <dgm:prSet presAssocID="{AB290DEE-F45D-4BD4-B3CA-503DAD6D78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E2FB1B-E060-481E-88E8-CCB428A729B8}" type="pres">
      <dgm:prSet presAssocID="{61B80A0C-5E7E-4FE6-BEFB-2E7B98A31F16}" presName="spacer" presStyleCnt="0"/>
      <dgm:spPr/>
    </dgm:pt>
    <dgm:pt modelId="{4877705B-FC8F-4C36-9800-52E96447E71D}" type="pres">
      <dgm:prSet presAssocID="{08E37C23-C9A9-4EF6-A14A-10D930FFD44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3E1ED2C-EC4C-4232-849A-2CB07FB00BEC}" type="pres">
      <dgm:prSet presAssocID="{08E37C23-C9A9-4EF6-A14A-10D930FFD44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A1CD06-DD5A-4D66-8A4E-367C3C615DDD}" type="presOf" srcId="{AB290DEE-F45D-4BD4-B3CA-503DAD6D785A}" destId="{A4FE3F5F-BA65-4E4D-B9E4-AA5C4DAD09C3}" srcOrd="0" destOrd="0" presId="urn:microsoft.com/office/officeart/2005/8/layout/vList2"/>
    <dgm:cxn modelId="{B960710E-BA37-4E2D-9563-FC2DF84713A1}" srcId="{416466E2-3033-49F6-9FF1-B6422A187702}" destId="{08E37C23-C9A9-4EF6-A14A-10D930FFD443}" srcOrd="2" destOrd="0" parTransId="{ECED73F2-5113-4855-87A1-5EE8834EC133}" sibTransId="{44A8ADB9-A7D1-4B02-90E9-1B11DA2C9AB4}"/>
    <dgm:cxn modelId="{8503CF1C-819B-43D1-8617-B6963981A471}" type="presOf" srcId="{E7C42C46-9C54-4A9D-AB9B-67345D3DC5F9}" destId="{03E1ED2C-EC4C-4232-849A-2CB07FB00BEC}" srcOrd="0" destOrd="2" presId="urn:microsoft.com/office/officeart/2005/8/layout/vList2"/>
    <dgm:cxn modelId="{039B8E33-4F13-4F81-BA01-48CCB6D4179F}" type="presOf" srcId="{416466E2-3033-49F6-9FF1-B6422A187702}" destId="{3B784920-7BFB-4225-A4F2-ACEB66167F14}" srcOrd="0" destOrd="0" presId="urn:microsoft.com/office/officeart/2005/8/layout/vList2"/>
    <dgm:cxn modelId="{D9A9AE46-B4A0-435C-935C-4C12042157B5}" type="presOf" srcId="{F3635235-9D69-4C28-AADC-BA029238D531}" destId="{35219448-F3AA-4B15-8C2B-578A39D785E7}" srcOrd="0" destOrd="0" presId="urn:microsoft.com/office/officeart/2005/8/layout/vList2"/>
    <dgm:cxn modelId="{4640BE4D-7A68-4EF8-91A3-7C665891668D}" type="presOf" srcId="{D2C61B3A-33B2-4C9F-9BEF-1EF7E49D2B91}" destId="{03E1ED2C-EC4C-4232-849A-2CB07FB00BEC}" srcOrd="0" destOrd="0" presId="urn:microsoft.com/office/officeart/2005/8/layout/vList2"/>
    <dgm:cxn modelId="{DB99C64F-486D-4B4A-864F-5A8852654856}" type="presOf" srcId="{08E37C23-C9A9-4EF6-A14A-10D930FFD443}" destId="{4877705B-FC8F-4C36-9800-52E96447E71D}" srcOrd="0" destOrd="0" presId="urn:microsoft.com/office/officeart/2005/8/layout/vList2"/>
    <dgm:cxn modelId="{29BEC856-A3ED-445D-B56E-3CC279472571}" type="presOf" srcId="{90FAC241-D7AB-481D-8189-83D47FDD7D5A}" destId="{03E1ED2C-EC4C-4232-849A-2CB07FB00BEC}" srcOrd="0" destOrd="1" presId="urn:microsoft.com/office/officeart/2005/8/layout/vList2"/>
    <dgm:cxn modelId="{52907BCB-032A-40CA-8021-6429798B05A6}" srcId="{416466E2-3033-49F6-9FF1-B6422A187702}" destId="{F3635235-9D69-4C28-AADC-BA029238D531}" srcOrd="0" destOrd="0" parTransId="{4850EEC4-57D8-4BEE-ADBD-A45856159180}" sibTransId="{CCB2D0F0-5BF9-4E09-B571-A23B5FBFA05C}"/>
    <dgm:cxn modelId="{5B95BBDB-C150-4EB7-9192-9CEB2ADA3F25}" srcId="{08E37C23-C9A9-4EF6-A14A-10D930FFD443}" destId="{E7C42C46-9C54-4A9D-AB9B-67345D3DC5F9}" srcOrd="2" destOrd="0" parTransId="{B4BFA6F4-D0E8-4233-B183-F15EE08E85AD}" sibTransId="{3627CD53-C108-4BCD-9627-822259E1FAE0}"/>
    <dgm:cxn modelId="{E1CC45E5-2CFF-490E-80D9-2536D843CB18}" srcId="{08E37C23-C9A9-4EF6-A14A-10D930FFD443}" destId="{D2C61B3A-33B2-4C9F-9BEF-1EF7E49D2B91}" srcOrd="0" destOrd="0" parTransId="{5617095D-9932-4C87-B08C-A2AA68637790}" sibTransId="{4E4D15D6-8BA8-4EF3-BA19-B74AAC6C5361}"/>
    <dgm:cxn modelId="{EC0F84E7-96DE-4D4B-9BC2-42C1365D5DC1}" type="presOf" srcId="{ACBB5AC2-021C-4DD2-A040-AAC806378053}" destId="{03E1ED2C-EC4C-4232-849A-2CB07FB00BEC}" srcOrd="0" destOrd="3" presId="urn:microsoft.com/office/officeart/2005/8/layout/vList2"/>
    <dgm:cxn modelId="{1B952FF2-F10A-4001-9835-1DAF4CA8727C}" srcId="{08E37C23-C9A9-4EF6-A14A-10D930FFD443}" destId="{90FAC241-D7AB-481D-8189-83D47FDD7D5A}" srcOrd="1" destOrd="0" parTransId="{0C6A3F3F-E849-4FF4-84FA-26A2951859DA}" sibTransId="{B481E790-3424-4A93-9D27-F20052E061B2}"/>
    <dgm:cxn modelId="{F3A32CFA-43A2-4A18-93AD-DD4573E0364E}" srcId="{416466E2-3033-49F6-9FF1-B6422A187702}" destId="{AB290DEE-F45D-4BD4-B3CA-503DAD6D785A}" srcOrd="1" destOrd="0" parTransId="{1546B90E-CFB4-4CCD-90E9-71D87959BD85}" sibTransId="{61B80A0C-5E7E-4FE6-BEFB-2E7B98A31F16}"/>
    <dgm:cxn modelId="{2DFDF9FC-B9EB-4221-A319-6E1E2CD30332}" srcId="{08E37C23-C9A9-4EF6-A14A-10D930FFD443}" destId="{ACBB5AC2-021C-4DD2-A040-AAC806378053}" srcOrd="3" destOrd="0" parTransId="{FAEE4EE0-3B7A-4D63-8FEA-05E8B1AEF00C}" sibTransId="{C7E2565D-1043-4B07-8DAF-02D21A8FE930}"/>
    <dgm:cxn modelId="{CD7D62A7-2607-4858-87E0-C00A9EFF2E3F}" type="presParOf" srcId="{3B784920-7BFB-4225-A4F2-ACEB66167F14}" destId="{35219448-F3AA-4B15-8C2B-578A39D785E7}" srcOrd="0" destOrd="0" presId="urn:microsoft.com/office/officeart/2005/8/layout/vList2"/>
    <dgm:cxn modelId="{EC30905F-3D7A-4EE1-818D-9DB5E0D73EC1}" type="presParOf" srcId="{3B784920-7BFB-4225-A4F2-ACEB66167F14}" destId="{12A2C37F-BA1B-40C5-8361-D7D64E4B5657}" srcOrd="1" destOrd="0" presId="urn:microsoft.com/office/officeart/2005/8/layout/vList2"/>
    <dgm:cxn modelId="{B7667129-6AA5-438B-B23D-CEEEABAED106}" type="presParOf" srcId="{3B784920-7BFB-4225-A4F2-ACEB66167F14}" destId="{A4FE3F5F-BA65-4E4D-B9E4-AA5C4DAD09C3}" srcOrd="2" destOrd="0" presId="urn:microsoft.com/office/officeart/2005/8/layout/vList2"/>
    <dgm:cxn modelId="{6F06F296-8C85-4AEF-8C54-FC23F38D7B7F}" type="presParOf" srcId="{3B784920-7BFB-4225-A4F2-ACEB66167F14}" destId="{1DE2FB1B-E060-481E-88E8-CCB428A729B8}" srcOrd="3" destOrd="0" presId="urn:microsoft.com/office/officeart/2005/8/layout/vList2"/>
    <dgm:cxn modelId="{46B29F08-6266-492D-8684-1A93711DFB59}" type="presParOf" srcId="{3B784920-7BFB-4225-A4F2-ACEB66167F14}" destId="{4877705B-FC8F-4C36-9800-52E96447E71D}" srcOrd="4" destOrd="0" presId="urn:microsoft.com/office/officeart/2005/8/layout/vList2"/>
    <dgm:cxn modelId="{3664A3AD-13EA-4EB9-AA32-C99338556A09}" type="presParOf" srcId="{3B784920-7BFB-4225-A4F2-ACEB66167F14}" destId="{03E1ED2C-EC4C-4232-849A-2CB07FB00B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D45477-AD6A-4654-8F28-A390F63D9E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F9181C-B8D1-4D35-A688-7E16778FE0E8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Stimulus condition </a:t>
          </a:r>
          <a:r>
            <a:rPr lang="en-US" dirty="0"/>
            <a:t>in the presence of which a response has a lower probability of occurrence than it does in its absence </a:t>
          </a:r>
        </a:p>
      </dgm:t>
    </dgm:pt>
    <dgm:pt modelId="{61292540-4126-4C9C-AB94-1501E4E41326}" type="parTrans" cxnId="{351356DB-411C-48E9-BC43-EE155EE4C5FF}">
      <dgm:prSet/>
      <dgm:spPr/>
      <dgm:t>
        <a:bodyPr/>
        <a:lstStyle/>
        <a:p>
          <a:endParaRPr lang="en-US"/>
        </a:p>
      </dgm:t>
    </dgm:pt>
    <dgm:pt modelId="{B9A87619-F487-45BA-A3F7-CD818BDC2FC8}" type="sibTrans" cxnId="{351356DB-411C-48E9-BC43-EE155EE4C5FF}">
      <dgm:prSet/>
      <dgm:spPr/>
      <dgm:t>
        <a:bodyPr/>
        <a:lstStyle/>
        <a:p>
          <a:endParaRPr lang="en-US"/>
        </a:p>
      </dgm:t>
    </dgm:pt>
    <dgm:pt modelId="{04F4673E-C112-4A95-B7CC-8EB30B2A50EB}">
      <dgm:prSet/>
      <dgm:spPr>
        <a:solidFill>
          <a:srgbClr val="00B0F0"/>
        </a:solidFill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Response-contingent punishment</a:t>
          </a:r>
          <a:r>
            <a:rPr lang="en-US" dirty="0">
              <a:solidFill>
                <a:srgbClr val="C00000"/>
              </a:solidFill>
            </a:rPr>
            <a:t>: </a:t>
          </a:r>
          <a:r>
            <a:rPr lang="en-US" dirty="0"/>
            <a:t>Delivery in the presence of the stimulus.</a:t>
          </a:r>
        </a:p>
      </dgm:t>
    </dgm:pt>
    <dgm:pt modelId="{AF92E816-F78F-4F74-936F-2EA541028159}" type="parTrans" cxnId="{DA3FB949-157A-41B3-B79C-BB75FE96F8BC}">
      <dgm:prSet/>
      <dgm:spPr/>
      <dgm:t>
        <a:bodyPr/>
        <a:lstStyle/>
        <a:p>
          <a:endParaRPr lang="en-US"/>
        </a:p>
      </dgm:t>
    </dgm:pt>
    <dgm:pt modelId="{E2963A16-612F-4F9A-BA04-85436BC281F0}" type="sibTrans" cxnId="{DA3FB949-157A-41B3-B79C-BB75FE96F8BC}">
      <dgm:prSet/>
      <dgm:spPr/>
      <dgm:t>
        <a:bodyPr/>
        <a:lstStyle/>
        <a:p>
          <a:endParaRPr lang="en-US"/>
        </a:p>
      </dgm:t>
    </dgm:pt>
    <dgm:pt modelId="{82C55413-5AD9-4864-B971-82B00F57873E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If punishment occurs only in some stimulus conditions and not in others: </a:t>
          </a:r>
          <a:r>
            <a:rPr lang="en-US" i="1" dirty="0">
              <a:solidFill>
                <a:srgbClr val="C00000"/>
              </a:solidFill>
            </a:rPr>
            <a:t>the suppressive effects of punishment will be most prevalent under those conditions</a:t>
          </a:r>
          <a:endParaRPr lang="en-US" dirty="0">
            <a:solidFill>
              <a:srgbClr val="C00000"/>
            </a:solidFill>
          </a:endParaRPr>
        </a:p>
      </dgm:t>
    </dgm:pt>
    <dgm:pt modelId="{B239FE36-B629-4E32-813E-445E11BBD152}" type="parTrans" cxnId="{6CC23122-DD47-4C82-B7F0-D8F6E244A424}">
      <dgm:prSet/>
      <dgm:spPr/>
      <dgm:t>
        <a:bodyPr/>
        <a:lstStyle/>
        <a:p>
          <a:endParaRPr lang="en-US"/>
        </a:p>
      </dgm:t>
    </dgm:pt>
    <dgm:pt modelId="{0B63C271-81B4-492B-AC6A-980A6918C727}" type="sibTrans" cxnId="{6CC23122-DD47-4C82-B7F0-D8F6E244A424}">
      <dgm:prSet/>
      <dgm:spPr/>
      <dgm:t>
        <a:bodyPr/>
        <a:lstStyle/>
        <a:p>
          <a:endParaRPr lang="en-US"/>
        </a:p>
      </dgm:t>
    </dgm:pt>
    <dgm:pt modelId="{7A0A79CB-20C8-4A32-9D19-35C0C8E82DED}" type="pres">
      <dgm:prSet presAssocID="{0CD45477-AD6A-4654-8F28-A390F63D9E98}" presName="linear" presStyleCnt="0">
        <dgm:presLayoutVars>
          <dgm:animLvl val="lvl"/>
          <dgm:resizeHandles val="exact"/>
        </dgm:presLayoutVars>
      </dgm:prSet>
      <dgm:spPr/>
    </dgm:pt>
    <dgm:pt modelId="{6146DB67-0288-43CB-8A73-8CADA9BE0067}" type="pres">
      <dgm:prSet presAssocID="{2BF9181C-B8D1-4D35-A688-7E16778FE0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3DBDFB-D191-4422-BC0F-09CBF4B4299A}" type="pres">
      <dgm:prSet presAssocID="{B9A87619-F487-45BA-A3F7-CD818BDC2FC8}" presName="spacer" presStyleCnt="0"/>
      <dgm:spPr/>
    </dgm:pt>
    <dgm:pt modelId="{49293A81-5540-4BF8-AEBF-56E7CF6126B7}" type="pres">
      <dgm:prSet presAssocID="{04F4673E-C112-4A95-B7CC-8EB30B2A50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E9EDE2-11D6-4943-B5F7-26AFBE898002}" type="pres">
      <dgm:prSet presAssocID="{E2963A16-612F-4F9A-BA04-85436BC281F0}" presName="spacer" presStyleCnt="0"/>
      <dgm:spPr/>
    </dgm:pt>
    <dgm:pt modelId="{BA384134-7631-4F31-A2BC-A9683BDA7171}" type="pres">
      <dgm:prSet presAssocID="{82C55413-5AD9-4864-B971-82B00F57873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C23122-DD47-4C82-B7F0-D8F6E244A424}" srcId="{0CD45477-AD6A-4654-8F28-A390F63D9E98}" destId="{82C55413-5AD9-4864-B971-82B00F57873E}" srcOrd="2" destOrd="0" parTransId="{B239FE36-B629-4E32-813E-445E11BBD152}" sibTransId="{0B63C271-81B4-492B-AC6A-980A6918C727}"/>
    <dgm:cxn modelId="{0ED47264-938E-4A36-8C99-7D9510EB1676}" type="presOf" srcId="{82C55413-5AD9-4864-B971-82B00F57873E}" destId="{BA384134-7631-4F31-A2BC-A9683BDA7171}" srcOrd="0" destOrd="0" presId="urn:microsoft.com/office/officeart/2005/8/layout/vList2"/>
    <dgm:cxn modelId="{44569665-DBB6-44B1-A77A-6F21952CEA09}" type="presOf" srcId="{0CD45477-AD6A-4654-8F28-A390F63D9E98}" destId="{7A0A79CB-20C8-4A32-9D19-35C0C8E82DED}" srcOrd="0" destOrd="0" presId="urn:microsoft.com/office/officeart/2005/8/layout/vList2"/>
    <dgm:cxn modelId="{DA3FB949-157A-41B3-B79C-BB75FE96F8BC}" srcId="{0CD45477-AD6A-4654-8F28-A390F63D9E98}" destId="{04F4673E-C112-4A95-B7CC-8EB30B2A50EB}" srcOrd="1" destOrd="0" parTransId="{AF92E816-F78F-4F74-936F-2EA541028159}" sibTransId="{E2963A16-612F-4F9A-BA04-85436BC281F0}"/>
    <dgm:cxn modelId="{2D7AC050-514B-4195-A4D5-33ED621DB6FB}" type="presOf" srcId="{04F4673E-C112-4A95-B7CC-8EB30B2A50EB}" destId="{49293A81-5540-4BF8-AEBF-56E7CF6126B7}" srcOrd="0" destOrd="0" presId="urn:microsoft.com/office/officeart/2005/8/layout/vList2"/>
    <dgm:cxn modelId="{351356DB-411C-48E9-BC43-EE155EE4C5FF}" srcId="{0CD45477-AD6A-4654-8F28-A390F63D9E98}" destId="{2BF9181C-B8D1-4D35-A688-7E16778FE0E8}" srcOrd="0" destOrd="0" parTransId="{61292540-4126-4C9C-AB94-1501E4E41326}" sibTransId="{B9A87619-F487-45BA-A3F7-CD818BDC2FC8}"/>
    <dgm:cxn modelId="{82748DFC-5E0C-4DDE-9963-0EE04699693A}" type="presOf" srcId="{2BF9181C-B8D1-4D35-A688-7E16778FE0E8}" destId="{6146DB67-0288-43CB-8A73-8CADA9BE0067}" srcOrd="0" destOrd="0" presId="urn:microsoft.com/office/officeart/2005/8/layout/vList2"/>
    <dgm:cxn modelId="{D4F6C0BD-D4ED-41A0-92D5-86E9F9960DB8}" type="presParOf" srcId="{7A0A79CB-20C8-4A32-9D19-35C0C8E82DED}" destId="{6146DB67-0288-43CB-8A73-8CADA9BE0067}" srcOrd="0" destOrd="0" presId="urn:microsoft.com/office/officeart/2005/8/layout/vList2"/>
    <dgm:cxn modelId="{7A74CFB4-495E-4167-A2C1-3F7ECA884CAA}" type="presParOf" srcId="{7A0A79CB-20C8-4A32-9D19-35C0C8E82DED}" destId="{FE3DBDFB-D191-4422-BC0F-09CBF4B4299A}" srcOrd="1" destOrd="0" presId="urn:microsoft.com/office/officeart/2005/8/layout/vList2"/>
    <dgm:cxn modelId="{CB80D5C5-851D-4F70-BB54-AA2E16788296}" type="presParOf" srcId="{7A0A79CB-20C8-4A32-9D19-35C0C8E82DED}" destId="{49293A81-5540-4BF8-AEBF-56E7CF6126B7}" srcOrd="2" destOrd="0" presId="urn:microsoft.com/office/officeart/2005/8/layout/vList2"/>
    <dgm:cxn modelId="{ED81C11E-D292-46A0-B549-0F5243EDA085}" type="presParOf" srcId="{7A0A79CB-20C8-4A32-9D19-35C0C8E82DED}" destId="{59E9EDE2-11D6-4943-B5F7-26AFBE898002}" srcOrd="3" destOrd="0" presId="urn:microsoft.com/office/officeart/2005/8/layout/vList2"/>
    <dgm:cxn modelId="{F98BBA8F-71D5-41BD-BC47-43EC8D31EB59}" type="presParOf" srcId="{7A0A79CB-20C8-4A32-9D19-35C0C8E82DED}" destId="{BA384134-7631-4F31-A2BC-A9683BDA71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FB38B1-5439-4D0C-A7ED-A31ACE8C4F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AFBF27-2B3E-4EA1-B385-9B023C8C7775}">
      <dgm:prSet/>
      <dgm:spPr/>
      <dgm:t>
        <a:bodyPr/>
        <a:lstStyle/>
        <a:p>
          <a:r>
            <a:rPr lang="en-US" b="1"/>
            <a:t>Competing response hypothesis</a:t>
          </a:r>
          <a:endParaRPr lang="en-US"/>
        </a:p>
      </dgm:t>
    </dgm:pt>
    <dgm:pt modelId="{46624439-9956-40E0-89FA-8A9FA7F02770}" type="parTrans" cxnId="{A004236E-6999-496D-988F-A9C5A03C4258}">
      <dgm:prSet/>
      <dgm:spPr/>
      <dgm:t>
        <a:bodyPr/>
        <a:lstStyle/>
        <a:p>
          <a:endParaRPr lang="en-US"/>
        </a:p>
      </dgm:t>
    </dgm:pt>
    <dgm:pt modelId="{27FCF29F-3F83-4A7D-9459-0537ACC02C22}" type="sibTrans" cxnId="{A004236E-6999-496D-988F-A9C5A03C4258}">
      <dgm:prSet/>
      <dgm:spPr/>
      <dgm:t>
        <a:bodyPr/>
        <a:lstStyle/>
        <a:p>
          <a:endParaRPr lang="en-US"/>
        </a:p>
      </dgm:t>
    </dgm:pt>
    <dgm:pt modelId="{025D6828-7AFA-4E18-A884-8E7147D542E3}">
      <dgm:prSet/>
      <dgm:spPr/>
      <dgm:t>
        <a:bodyPr/>
        <a:lstStyle/>
        <a:p>
          <a:r>
            <a:rPr lang="en-US"/>
            <a:t>Dog learned motor responses which alleviated or attenuated shock</a:t>
          </a:r>
        </a:p>
      </dgm:t>
    </dgm:pt>
    <dgm:pt modelId="{8D963047-942F-47C4-92A8-02CA7FF51728}" type="parTrans" cxnId="{32B0B49A-6D57-4DF7-8D39-4811F654ABFF}">
      <dgm:prSet/>
      <dgm:spPr/>
      <dgm:t>
        <a:bodyPr/>
        <a:lstStyle/>
        <a:p>
          <a:endParaRPr lang="en-US"/>
        </a:p>
      </dgm:t>
    </dgm:pt>
    <dgm:pt modelId="{770EF589-A9C1-413B-8937-12F03525A8B3}" type="sibTrans" cxnId="{32B0B49A-6D57-4DF7-8D39-4811F654ABFF}">
      <dgm:prSet/>
      <dgm:spPr/>
      <dgm:t>
        <a:bodyPr/>
        <a:lstStyle/>
        <a:p>
          <a:endParaRPr lang="en-US"/>
        </a:p>
      </dgm:t>
    </dgm:pt>
    <dgm:pt modelId="{7F2B4479-415C-46F9-95CC-4E4569B04480}">
      <dgm:prSet/>
      <dgm:spPr/>
      <dgm:t>
        <a:bodyPr/>
        <a:lstStyle/>
        <a:p>
          <a:r>
            <a:rPr lang="en-US"/>
            <a:t>Those were used in shuttle situation, but ineffective</a:t>
          </a:r>
        </a:p>
      </dgm:t>
    </dgm:pt>
    <dgm:pt modelId="{0DDFDD0A-B9CC-4DC6-AD50-3168608CF18D}" type="parTrans" cxnId="{7C368A4D-059E-4448-ACF3-4733D7A9035E}">
      <dgm:prSet/>
      <dgm:spPr/>
      <dgm:t>
        <a:bodyPr/>
        <a:lstStyle/>
        <a:p>
          <a:endParaRPr lang="en-US"/>
        </a:p>
      </dgm:t>
    </dgm:pt>
    <dgm:pt modelId="{91A10761-8868-40B2-8955-1914E18EA9D4}" type="sibTrans" cxnId="{7C368A4D-059E-4448-ACF3-4733D7A9035E}">
      <dgm:prSet/>
      <dgm:spPr/>
      <dgm:t>
        <a:bodyPr/>
        <a:lstStyle/>
        <a:p>
          <a:endParaRPr lang="en-US"/>
        </a:p>
      </dgm:t>
    </dgm:pt>
    <dgm:pt modelId="{3B5D23A6-8B0C-4EE7-91F1-26F0DA8FFBC2}">
      <dgm:prSet/>
      <dgm:spPr/>
      <dgm:t>
        <a:bodyPr/>
        <a:lstStyle/>
        <a:p>
          <a:r>
            <a:rPr lang="en-US"/>
            <a:t>Thus learn the wrong responses</a:t>
          </a:r>
        </a:p>
      </dgm:t>
    </dgm:pt>
    <dgm:pt modelId="{DC920687-9EDB-4DA0-806B-A2928E5CDF60}" type="parTrans" cxnId="{939E97B6-F147-4CB0-A4E3-2E7343226B44}">
      <dgm:prSet/>
      <dgm:spPr/>
      <dgm:t>
        <a:bodyPr/>
        <a:lstStyle/>
        <a:p>
          <a:endParaRPr lang="en-US"/>
        </a:p>
      </dgm:t>
    </dgm:pt>
    <dgm:pt modelId="{C6D9589A-A441-4188-A754-A4622FD9786B}" type="sibTrans" cxnId="{939E97B6-F147-4CB0-A4E3-2E7343226B44}">
      <dgm:prSet/>
      <dgm:spPr/>
      <dgm:t>
        <a:bodyPr/>
        <a:lstStyle/>
        <a:p>
          <a:endParaRPr lang="en-US"/>
        </a:p>
      </dgm:t>
    </dgm:pt>
    <dgm:pt modelId="{99F30AD5-AC31-4448-929E-FC57519EE7B7}">
      <dgm:prSet/>
      <dgm:spPr/>
      <dgm:t>
        <a:bodyPr/>
        <a:lstStyle/>
        <a:p>
          <a:r>
            <a:rPr lang="en-US" b="1"/>
            <a:t>Adaptation hypothesis</a:t>
          </a:r>
          <a:endParaRPr lang="en-US"/>
        </a:p>
      </dgm:t>
    </dgm:pt>
    <dgm:pt modelId="{6934DB83-6DF2-4F5B-B955-E9F42AB18CF8}" type="parTrans" cxnId="{464D6921-E9B9-47D6-8EA9-C21CA93D6D7B}">
      <dgm:prSet/>
      <dgm:spPr/>
      <dgm:t>
        <a:bodyPr/>
        <a:lstStyle/>
        <a:p>
          <a:endParaRPr lang="en-US"/>
        </a:p>
      </dgm:t>
    </dgm:pt>
    <dgm:pt modelId="{3F4D286A-504B-4FAB-B8ED-010616B5E81B}" type="sibTrans" cxnId="{464D6921-E9B9-47D6-8EA9-C21CA93D6D7B}">
      <dgm:prSet/>
      <dgm:spPr/>
      <dgm:t>
        <a:bodyPr/>
        <a:lstStyle/>
        <a:p>
          <a:endParaRPr lang="en-US"/>
        </a:p>
      </dgm:t>
    </dgm:pt>
    <dgm:pt modelId="{F2CF740A-A2E5-44EB-8B52-792956110963}">
      <dgm:prSet/>
      <dgm:spPr/>
      <dgm:t>
        <a:bodyPr/>
        <a:lstStyle/>
        <a:p>
          <a:r>
            <a:rPr lang="en-US"/>
            <a:t>Organisms sensitive to independence of events</a:t>
          </a:r>
        </a:p>
      </dgm:t>
    </dgm:pt>
    <dgm:pt modelId="{4B619167-BEC5-46B4-BE4C-91C1AA938D1F}" type="parTrans" cxnId="{96E84614-1885-401D-BA67-77310DCA3841}">
      <dgm:prSet/>
      <dgm:spPr/>
      <dgm:t>
        <a:bodyPr/>
        <a:lstStyle/>
        <a:p>
          <a:endParaRPr lang="en-US"/>
        </a:p>
      </dgm:t>
    </dgm:pt>
    <dgm:pt modelId="{4A8634C2-4082-4836-ABBE-3303B8D586F8}" type="sibTrans" cxnId="{96E84614-1885-401D-BA67-77310DCA3841}">
      <dgm:prSet/>
      <dgm:spPr/>
      <dgm:t>
        <a:bodyPr/>
        <a:lstStyle/>
        <a:p>
          <a:endParaRPr lang="en-US"/>
        </a:p>
      </dgm:t>
    </dgm:pt>
    <dgm:pt modelId="{4CCD87AB-624D-4AE2-A419-027A52BB89D6}">
      <dgm:prSet/>
      <dgm:spPr/>
      <dgm:t>
        <a:bodyPr/>
        <a:lstStyle/>
        <a:p>
          <a:r>
            <a:rPr lang="en-US"/>
            <a:t>Most situations: understand that shock is not dependent on their behavior</a:t>
          </a:r>
        </a:p>
      </dgm:t>
    </dgm:pt>
    <dgm:pt modelId="{00F67615-6762-4A80-A68A-3846D83CAC1B}" type="parTrans" cxnId="{98882B4B-47D1-4F35-A51D-A60A4C3AADE7}">
      <dgm:prSet/>
      <dgm:spPr/>
      <dgm:t>
        <a:bodyPr/>
        <a:lstStyle/>
        <a:p>
          <a:endParaRPr lang="en-US"/>
        </a:p>
      </dgm:t>
    </dgm:pt>
    <dgm:pt modelId="{FEF64C10-B7B6-4FA3-B32C-0B0A3B9EF85E}" type="sibTrans" cxnId="{98882B4B-47D1-4F35-A51D-A60A4C3AADE7}">
      <dgm:prSet/>
      <dgm:spPr/>
      <dgm:t>
        <a:bodyPr/>
        <a:lstStyle/>
        <a:p>
          <a:endParaRPr lang="en-US"/>
        </a:p>
      </dgm:t>
    </dgm:pt>
    <dgm:pt modelId="{967F3984-7FE4-4AC0-8D04-2A967B1D2D07}">
      <dgm:prSet/>
      <dgm:spPr/>
      <dgm:t>
        <a:bodyPr/>
        <a:lstStyle/>
        <a:p>
          <a:r>
            <a:rPr lang="en-US"/>
            <a:t>In LH: not make this distinction, rather shock WAS dependent on their behavior</a:t>
          </a:r>
        </a:p>
      </dgm:t>
    </dgm:pt>
    <dgm:pt modelId="{27C8D36C-F58F-4A16-A630-B014D9F37542}" type="parTrans" cxnId="{377C8284-18B0-4715-8060-A9861781E517}">
      <dgm:prSet/>
      <dgm:spPr/>
      <dgm:t>
        <a:bodyPr/>
        <a:lstStyle/>
        <a:p>
          <a:endParaRPr lang="en-US"/>
        </a:p>
      </dgm:t>
    </dgm:pt>
    <dgm:pt modelId="{9A675FFF-C1BB-4678-97FC-48701C6CE0B2}" type="sibTrans" cxnId="{377C8284-18B0-4715-8060-A9861781E517}">
      <dgm:prSet/>
      <dgm:spPr/>
      <dgm:t>
        <a:bodyPr/>
        <a:lstStyle/>
        <a:p>
          <a:endParaRPr lang="en-US"/>
        </a:p>
      </dgm:t>
    </dgm:pt>
    <dgm:pt modelId="{1535CF6E-C741-4A21-A6E1-1EE6D6FE28F3}" type="pres">
      <dgm:prSet presAssocID="{35FB38B1-5439-4D0C-A7ED-A31ACE8C4F78}" presName="linear" presStyleCnt="0">
        <dgm:presLayoutVars>
          <dgm:animLvl val="lvl"/>
          <dgm:resizeHandles val="exact"/>
        </dgm:presLayoutVars>
      </dgm:prSet>
      <dgm:spPr/>
    </dgm:pt>
    <dgm:pt modelId="{F1357670-F409-4E38-A0A2-5530CE0E9E3B}" type="pres">
      <dgm:prSet presAssocID="{C5AFBF27-2B3E-4EA1-B385-9B023C8C777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926ACC-BE25-4559-93EC-A5D8E5DD8800}" type="pres">
      <dgm:prSet presAssocID="{C5AFBF27-2B3E-4EA1-B385-9B023C8C7775}" presName="childText" presStyleLbl="revTx" presStyleIdx="0" presStyleCnt="2">
        <dgm:presLayoutVars>
          <dgm:bulletEnabled val="1"/>
        </dgm:presLayoutVars>
      </dgm:prSet>
      <dgm:spPr/>
    </dgm:pt>
    <dgm:pt modelId="{A58EB3E6-CBEA-4BE7-8724-13E8FFBD533E}" type="pres">
      <dgm:prSet presAssocID="{99F30AD5-AC31-4448-929E-FC57519EE7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52AFF24-9A12-4D25-AD94-52017E744D8C}" type="pres">
      <dgm:prSet presAssocID="{99F30AD5-AC31-4448-929E-FC57519EE7B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6E84614-1885-401D-BA67-77310DCA3841}" srcId="{99F30AD5-AC31-4448-929E-FC57519EE7B7}" destId="{F2CF740A-A2E5-44EB-8B52-792956110963}" srcOrd="0" destOrd="0" parTransId="{4B619167-BEC5-46B4-BE4C-91C1AA938D1F}" sibTransId="{4A8634C2-4082-4836-ABBE-3303B8D586F8}"/>
    <dgm:cxn modelId="{DF59871D-E592-405E-9383-E9360C0DE5B0}" type="presOf" srcId="{3B5D23A6-8B0C-4EE7-91F1-26F0DA8FFBC2}" destId="{5D926ACC-BE25-4559-93EC-A5D8E5DD8800}" srcOrd="0" destOrd="2" presId="urn:microsoft.com/office/officeart/2005/8/layout/vList2"/>
    <dgm:cxn modelId="{464D6921-E9B9-47D6-8EA9-C21CA93D6D7B}" srcId="{35FB38B1-5439-4D0C-A7ED-A31ACE8C4F78}" destId="{99F30AD5-AC31-4448-929E-FC57519EE7B7}" srcOrd="1" destOrd="0" parTransId="{6934DB83-6DF2-4F5B-B955-E9F42AB18CF8}" sibTransId="{3F4D286A-504B-4FAB-B8ED-010616B5E81B}"/>
    <dgm:cxn modelId="{DC291265-7863-4DE6-80CD-8EC7D7D35003}" type="presOf" srcId="{4CCD87AB-624D-4AE2-A419-027A52BB89D6}" destId="{C52AFF24-9A12-4D25-AD94-52017E744D8C}" srcOrd="0" destOrd="1" presId="urn:microsoft.com/office/officeart/2005/8/layout/vList2"/>
    <dgm:cxn modelId="{98882B4B-47D1-4F35-A51D-A60A4C3AADE7}" srcId="{99F30AD5-AC31-4448-929E-FC57519EE7B7}" destId="{4CCD87AB-624D-4AE2-A419-027A52BB89D6}" srcOrd="1" destOrd="0" parTransId="{00F67615-6762-4A80-A68A-3846D83CAC1B}" sibTransId="{FEF64C10-B7B6-4FA3-B32C-0B0A3B9EF85E}"/>
    <dgm:cxn modelId="{7C368A4D-059E-4448-ACF3-4733D7A9035E}" srcId="{C5AFBF27-2B3E-4EA1-B385-9B023C8C7775}" destId="{7F2B4479-415C-46F9-95CC-4E4569B04480}" srcOrd="1" destOrd="0" parTransId="{0DDFDD0A-B9CC-4DC6-AD50-3168608CF18D}" sibTransId="{91A10761-8868-40B2-8955-1914E18EA9D4}"/>
    <dgm:cxn modelId="{A004236E-6999-496D-988F-A9C5A03C4258}" srcId="{35FB38B1-5439-4D0C-A7ED-A31ACE8C4F78}" destId="{C5AFBF27-2B3E-4EA1-B385-9B023C8C7775}" srcOrd="0" destOrd="0" parTransId="{46624439-9956-40E0-89FA-8A9FA7F02770}" sibTransId="{27FCF29F-3F83-4A7D-9459-0537ACC02C22}"/>
    <dgm:cxn modelId="{E0755E83-CBDE-42AA-BF9C-064A094C66EA}" type="presOf" srcId="{7F2B4479-415C-46F9-95CC-4E4569B04480}" destId="{5D926ACC-BE25-4559-93EC-A5D8E5DD8800}" srcOrd="0" destOrd="1" presId="urn:microsoft.com/office/officeart/2005/8/layout/vList2"/>
    <dgm:cxn modelId="{377C8284-18B0-4715-8060-A9861781E517}" srcId="{99F30AD5-AC31-4448-929E-FC57519EE7B7}" destId="{967F3984-7FE4-4AC0-8D04-2A967B1D2D07}" srcOrd="2" destOrd="0" parTransId="{27C8D36C-F58F-4A16-A630-B014D9F37542}" sibTransId="{9A675FFF-C1BB-4678-97FC-48701C6CE0B2}"/>
    <dgm:cxn modelId="{32B0B49A-6D57-4DF7-8D39-4811F654ABFF}" srcId="{C5AFBF27-2B3E-4EA1-B385-9B023C8C7775}" destId="{025D6828-7AFA-4E18-A884-8E7147D542E3}" srcOrd="0" destOrd="0" parTransId="{8D963047-942F-47C4-92A8-02CA7FF51728}" sibTransId="{770EF589-A9C1-413B-8937-12F03525A8B3}"/>
    <dgm:cxn modelId="{16F82CAE-425F-451E-98F3-CA3F8BA358BF}" type="presOf" srcId="{99F30AD5-AC31-4448-929E-FC57519EE7B7}" destId="{A58EB3E6-CBEA-4BE7-8724-13E8FFBD533E}" srcOrd="0" destOrd="0" presId="urn:microsoft.com/office/officeart/2005/8/layout/vList2"/>
    <dgm:cxn modelId="{939E97B6-F147-4CB0-A4E3-2E7343226B44}" srcId="{C5AFBF27-2B3E-4EA1-B385-9B023C8C7775}" destId="{3B5D23A6-8B0C-4EE7-91F1-26F0DA8FFBC2}" srcOrd="2" destOrd="0" parTransId="{DC920687-9EDB-4DA0-806B-A2928E5CDF60}" sibTransId="{C6D9589A-A441-4188-A754-A4622FD9786B}"/>
    <dgm:cxn modelId="{BC25A0CE-B755-40A2-8D10-33EB6AEA3868}" type="presOf" srcId="{967F3984-7FE4-4AC0-8D04-2A967B1D2D07}" destId="{C52AFF24-9A12-4D25-AD94-52017E744D8C}" srcOrd="0" destOrd="2" presId="urn:microsoft.com/office/officeart/2005/8/layout/vList2"/>
    <dgm:cxn modelId="{388B98E3-FE23-4E2D-8809-CFCC09096C1A}" type="presOf" srcId="{F2CF740A-A2E5-44EB-8B52-792956110963}" destId="{C52AFF24-9A12-4D25-AD94-52017E744D8C}" srcOrd="0" destOrd="0" presId="urn:microsoft.com/office/officeart/2005/8/layout/vList2"/>
    <dgm:cxn modelId="{C70F7CE5-EF46-4A39-818F-E428CEEAC5A2}" type="presOf" srcId="{C5AFBF27-2B3E-4EA1-B385-9B023C8C7775}" destId="{F1357670-F409-4E38-A0A2-5530CE0E9E3B}" srcOrd="0" destOrd="0" presId="urn:microsoft.com/office/officeart/2005/8/layout/vList2"/>
    <dgm:cxn modelId="{E1978FE6-E386-4128-A699-A93975F45188}" type="presOf" srcId="{35FB38B1-5439-4D0C-A7ED-A31ACE8C4F78}" destId="{1535CF6E-C741-4A21-A6E1-1EE6D6FE28F3}" srcOrd="0" destOrd="0" presId="urn:microsoft.com/office/officeart/2005/8/layout/vList2"/>
    <dgm:cxn modelId="{16113CFA-0FE1-484C-BFDF-FD312F16D801}" type="presOf" srcId="{025D6828-7AFA-4E18-A884-8E7147D542E3}" destId="{5D926ACC-BE25-4559-93EC-A5D8E5DD8800}" srcOrd="0" destOrd="0" presId="urn:microsoft.com/office/officeart/2005/8/layout/vList2"/>
    <dgm:cxn modelId="{65175B6A-9C35-4F2A-A1CB-FD22CBFDEFA9}" type="presParOf" srcId="{1535CF6E-C741-4A21-A6E1-1EE6D6FE28F3}" destId="{F1357670-F409-4E38-A0A2-5530CE0E9E3B}" srcOrd="0" destOrd="0" presId="urn:microsoft.com/office/officeart/2005/8/layout/vList2"/>
    <dgm:cxn modelId="{FF2C7345-8746-4DE2-8A1A-34CA364E0863}" type="presParOf" srcId="{1535CF6E-C741-4A21-A6E1-1EE6D6FE28F3}" destId="{5D926ACC-BE25-4559-93EC-A5D8E5DD8800}" srcOrd="1" destOrd="0" presId="urn:microsoft.com/office/officeart/2005/8/layout/vList2"/>
    <dgm:cxn modelId="{68CA92E0-EBDB-4AA7-952A-D85D70ADB5BB}" type="presParOf" srcId="{1535CF6E-C741-4A21-A6E1-1EE6D6FE28F3}" destId="{A58EB3E6-CBEA-4BE7-8724-13E8FFBD533E}" srcOrd="2" destOrd="0" presId="urn:microsoft.com/office/officeart/2005/8/layout/vList2"/>
    <dgm:cxn modelId="{A9F48772-BC37-4E12-AA54-26B6FBB944E6}" type="presParOf" srcId="{1535CF6E-C741-4A21-A6E1-1EE6D6FE28F3}" destId="{C52AFF24-9A12-4D25-AD94-52017E744D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B10BF8-6D8B-435F-A9DA-33DA7342CB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BF9A33-6367-4004-B484-839BADAFA268}">
      <dgm:prSet/>
      <dgm:spPr/>
      <dgm:t>
        <a:bodyPr/>
        <a:lstStyle/>
        <a:p>
          <a:r>
            <a:rPr lang="en-US" dirty="0"/>
            <a:t>Original Attempts: 2 separate shock locations: </a:t>
          </a:r>
        </a:p>
        <a:p>
          <a:r>
            <a:rPr lang="en-US" dirty="0"/>
            <a:t>     harness </a:t>
          </a:r>
        </a:p>
        <a:p>
          <a:r>
            <a:rPr lang="en-US" dirty="0"/>
            <a:t>     alley-way/</a:t>
          </a:r>
          <a:r>
            <a:rPr lang="en-US" dirty="0" err="1"/>
            <a:t>shuttlebox</a:t>
          </a:r>
          <a:endParaRPr lang="en-US" dirty="0"/>
        </a:p>
      </dgm:t>
    </dgm:pt>
    <dgm:pt modelId="{038C0A41-CE05-48D9-A73F-5EA7E991C001}" type="parTrans" cxnId="{5677FD61-9B5C-4619-9193-BEAA715AD1BF}">
      <dgm:prSet/>
      <dgm:spPr/>
      <dgm:t>
        <a:bodyPr/>
        <a:lstStyle/>
        <a:p>
          <a:endParaRPr lang="en-US"/>
        </a:p>
      </dgm:t>
    </dgm:pt>
    <dgm:pt modelId="{F24331BF-7D28-4EAF-B0E2-34A7289E20AF}" type="sibTrans" cxnId="{5677FD61-9B5C-4619-9193-BEAA715AD1BF}">
      <dgm:prSet/>
      <dgm:spPr/>
      <dgm:t>
        <a:bodyPr/>
        <a:lstStyle/>
        <a:p>
          <a:endParaRPr lang="en-US"/>
        </a:p>
      </dgm:t>
    </dgm:pt>
    <dgm:pt modelId="{87C91ACD-6DA9-400E-948F-37657E051780}">
      <dgm:prSet/>
      <dgm:spPr/>
      <dgm:t>
        <a:bodyPr/>
        <a:lstStyle/>
        <a:p>
          <a:r>
            <a:rPr lang="en-US" dirty="0"/>
            <a:t>Then conducted several additional procedures:</a:t>
          </a:r>
        </a:p>
      </dgm:t>
    </dgm:pt>
    <dgm:pt modelId="{68DB9B85-DABB-458A-A9F4-3BB48CF0018F}" type="parTrans" cxnId="{0E8DFE09-5DDF-4BDA-B7E4-0ED87394782C}">
      <dgm:prSet/>
      <dgm:spPr/>
      <dgm:t>
        <a:bodyPr/>
        <a:lstStyle/>
        <a:p>
          <a:endParaRPr lang="en-US"/>
        </a:p>
      </dgm:t>
    </dgm:pt>
    <dgm:pt modelId="{B79EC566-B367-4155-9ECC-92B61B6A5AC1}" type="sibTrans" cxnId="{0E8DFE09-5DDF-4BDA-B7E4-0ED87394782C}">
      <dgm:prSet/>
      <dgm:spPr/>
      <dgm:t>
        <a:bodyPr/>
        <a:lstStyle/>
        <a:p>
          <a:endParaRPr lang="en-US"/>
        </a:p>
      </dgm:t>
    </dgm:pt>
    <dgm:pt modelId="{04FF2D8D-FC76-46BF-BE98-0429EF185801}">
      <dgm:prSet/>
      <dgm:spPr/>
      <dgm:t>
        <a:bodyPr/>
        <a:lstStyle/>
        <a:p>
          <a:r>
            <a:rPr lang="en-US"/>
            <a:t>Inescapable shock exposure</a:t>
          </a:r>
        </a:p>
      </dgm:t>
    </dgm:pt>
    <dgm:pt modelId="{A2DF30F6-AC80-4032-AE5A-71EBABF72B41}" type="parTrans" cxnId="{E237333D-31BD-493B-8280-8C96356D47C3}">
      <dgm:prSet/>
      <dgm:spPr/>
      <dgm:t>
        <a:bodyPr/>
        <a:lstStyle/>
        <a:p>
          <a:endParaRPr lang="en-US"/>
        </a:p>
      </dgm:t>
    </dgm:pt>
    <dgm:pt modelId="{AF69FE21-35A3-4188-B816-5FF9D39C4D02}" type="sibTrans" cxnId="{E237333D-31BD-493B-8280-8C96356D47C3}">
      <dgm:prSet/>
      <dgm:spPr/>
      <dgm:t>
        <a:bodyPr/>
        <a:lstStyle/>
        <a:p>
          <a:endParaRPr lang="en-US"/>
        </a:p>
      </dgm:t>
    </dgm:pt>
    <dgm:pt modelId="{338AA0AB-BB14-4D4B-8229-BECCF4B4056C}">
      <dgm:prSet/>
      <dgm:spPr/>
      <dgm:t>
        <a:bodyPr/>
        <a:lstStyle/>
        <a:p>
          <a:r>
            <a:rPr lang="en-US"/>
            <a:t>instrumental escape/avoidance training</a:t>
          </a:r>
        </a:p>
      </dgm:t>
    </dgm:pt>
    <dgm:pt modelId="{0AADBB2A-83DD-416C-BBA0-FEE11609DBD8}" type="parTrans" cxnId="{5C5E84CC-B7E8-462A-8D19-3D4E84C9614D}">
      <dgm:prSet/>
      <dgm:spPr/>
      <dgm:t>
        <a:bodyPr/>
        <a:lstStyle/>
        <a:p>
          <a:endParaRPr lang="en-US"/>
        </a:p>
      </dgm:t>
    </dgm:pt>
    <dgm:pt modelId="{33889E3A-36EE-44D7-B762-568A2EE90FBC}" type="sibTrans" cxnId="{5C5E84CC-B7E8-462A-8D19-3D4E84C9614D}">
      <dgm:prSet/>
      <dgm:spPr/>
      <dgm:t>
        <a:bodyPr/>
        <a:lstStyle/>
        <a:p>
          <a:endParaRPr lang="en-US"/>
        </a:p>
      </dgm:t>
    </dgm:pt>
    <dgm:pt modelId="{B365190C-1967-468D-8599-A46827FD01EB}">
      <dgm:prSet/>
      <dgm:spPr/>
      <dgm:t>
        <a:bodyPr/>
        <a:lstStyle/>
        <a:p>
          <a:r>
            <a:rPr lang="en-US"/>
            <a:t>Testing for chronic failure to escape</a:t>
          </a:r>
        </a:p>
      </dgm:t>
    </dgm:pt>
    <dgm:pt modelId="{00A1ACAD-832D-45B6-8785-CCCBFDC5D79D}" type="parTrans" cxnId="{E826ECFF-690C-4A5E-8FA7-B9F7E298B59D}">
      <dgm:prSet/>
      <dgm:spPr/>
      <dgm:t>
        <a:bodyPr/>
        <a:lstStyle/>
        <a:p>
          <a:endParaRPr lang="en-US"/>
        </a:p>
      </dgm:t>
    </dgm:pt>
    <dgm:pt modelId="{3EEFAEA5-0956-4F58-A466-9A74C7CE7D37}" type="sibTrans" cxnId="{E826ECFF-690C-4A5E-8FA7-B9F7E298B59D}">
      <dgm:prSet/>
      <dgm:spPr/>
      <dgm:t>
        <a:bodyPr/>
        <a:lstStyle/>
        <a:p>
          <a:endParaRPr lang="en-US"/>
        </a:p>
      </dgm:t>
    </dgm:pt>
    <dgm:pt modelId="{CA5AB100-5514-4CFB-B2BD-8912DAC00AB9}">
      <dgm:prSet/>
      <dgm:spPr/>
      <dgm:t>
        <a:bodyPr/>
        <a:lstStyle/>
        <a:p>
          <a:r>
            <a:rPr lang="en-US" dirty="0"/>
            <a:t>TREATMENT</a:t>
          </a:r>
        </a:p>
      </dgm:t>
    </dgm:pt>
    <dgm:pt modelId="{136D247B-B4E6-4ED9-B160-87D5AFA00354}" type="parTrans" cxnId="{AE1A06A6-4507-4068-996E-49290306DD6D}">
      <dgm:prSet/>
      <dgm:spPr/>
      <dgm:t>
        <a:bodyPr/>
        <a:lstStyle/>
        <a:p>
          <a:endParaRPr lang="en-US"/>
        </a:p>
      </dgm:t>
    </dgm:pt>
    <dgm:pt modelId="{E6F78EFD-288C-47CD-A3BB-A28639571756}" type="sibTrans" cxnId="{AE1A06A6-4507-4068-996E-49290306DD6D}">
      <dgm:prSet/>
      <dgm:spPr/>
      <dgm:t>
        <a:bodyPr/>
        <a:lstStyle/>
        <a:p>
          <a:endParaRPr lang="en-US"/>
        </a:p>
      </dgm:t>
    </dgm:pt>
    <dgm:pt modelId="{A6ED87F4-04F7-4A69-83BD-B5BC95C6D30A}">
      <dgm:prSet/>
      <dgm:spPr/>
      <dgm:t>
        <a:bodyPr/>
        <a:lstStyle/>
        <a:p>
          <a:r>
            <a:rPr lang="en-US"/>
            <a:t>Removed barrier between sides</a:t>
          </a:r>
        </a:p>
      </dgm:t>
    </dgm:pt>
    <dgm:pt modelId="{2139D408-2231-461C-81C6-04FEB7D52495}" type="parTrans" cxnId="{22683F23-E086-48CF-B902-ED423ACFE3D5}">
      <dgm:prSet/>
      <dgm:spPr/>
      <dgm:t>
        <a:bodyPr/>
        <a:lstStyle/>
        <a:p>
          <a:endParaRPr lang="en-US"/>
        </a:p>
      </dgm:t>
    </dgm:pt>
    <dgm:pt modelId="{131F9709-A42C-4476-BDD8-5D0AC9899BD4}" type="sibTrans" cxnId="{22683F23-E086-48CF-B902-ED423ACFE3D5}">
      <dgm:prSet/>
      <dgm:spPr/>
      <dgm:t>
        <a:bodyPr/>
        <a:lstStyle/>
        <a:p>
          <a:endParaRPr lang="en-US"/>
        </a:p>
      </dgm:t>
    </dgm:pt>
    <dgm:pt modelId="{32C2526B-C9EC-41C6-80A6-FA52B9718285}">
      <dgm:prSet/>
      <dgm:spPr/>
      <dgm:t>
        <a:bodyPr/>
        <a:lstStyle/>
        <a:p>
          <a:r>
            <a:rPr lang="en-US"/>
            <a:t>Opened observation windows on opposite side of box</a:t>
          </a:r>
        </a:p>
      </dgm:t>
    </dgm:pt>
    <dgm:pt modelId="{E4EFB64E-40F3-4131-B629-348FBD9FE0E5}" type="parTrans" cxnId="{02BE5A01-AE36-49AF-B1E6-6EFF3B5F8948}">
      <dgm:prSet/>
      <dgm:spPr/>
      <dgm:t>
        <a:bodyPr/>
        <a:lstStyle/>
        <a:p>
          <a:endParaRPr lang="en-US"/>
        </a:p>
      </dgm:t>
    </dgm:pt>
    <dgm:pt modelId="{3344EBC1-3716-4D3F-8162-2913F4192FC9}" type="sibTrans" cxnId="{02BE5A01-AE36-49AF-B1E6-6EFF3B5F8948}">
      <dgm:prSet/>
      <dgm:spPr/>
      <dgm:t>
        <a:bodyPr/>
        <a:lstStyle/>
        <a:p>
          <a:endParaRPr lang="en-US"/>
        </a:p>
      </dgm:t>
    </dgm:pt>
    <dgm:pt modelId="{5FB10DEA-B0F0-4C5F-872E-64A81F76A918}">
      <dgm:prSet/>
      <dgm:spPr/>
      <dgm:t>
        <a:bodyPr/>
        <a:lstStyle/>
        <a:p>
          <a:r>
            <a:rPr lang="en-US"/>
            <a:t>Humans called dogs to safety side</a:t>
          </a:r>
        </a:p>
      </dgm:t>
    </dgm:pt>
    <dgm:pt modelId="{203FC460-2B16-4909-B723-278C558104E1}" type="parTrans" cxnId="{491DF583-9A94-4E78-AF9B-4FB75584E951}">
      <dgm:prSet/>
      <dgm:spPr/>
      <dgm:t>
        <a:bodyPr/>
        <a:lstStyle/>
        <a:p>
          <a:endParaRPr lang="en-US"/>
        </a:p>
      </dgm:t>
    </dgm:pt>
    <dgm:pt modelId="{30706BC3-9A2D-47B9-A7ED-B1EB6E8B8156}" type="sibTrans" cxnId="{491DF583-9A94-4E78-AF9B-4FB75584E951}">
      <dgm:prSet/>
      <dgm:spPr/>
      <dgm:t>
        <a:bodyPr/>
        <a:lstStyle/>
        <a:p>
          <a:endParaRPr lang="en-US"/>
        </a:p>
      </dgm:t>
    </dgm:pt>
    <dgm:pt modelId="{AECD9F4B-0BEE-4137-BCD9-0BCE7E626B74}">
      <dgm:prSet/>
      <dgm:spPr/>
      <dgm:t>
        <a:bodyPr/>
        <a:lstStyle/>
        <a:p>
          <a:r>
            <a:rPr lang="en-US"/>
            <a:t>Forced escape/avoidance</a:t>
          </a:r>
        </a:p>
      </dgm:t>
    </dgm:pt>
    <dgm:pt modelId="{59BFF400-D53C-4557-8734-404F0E5064EF}" type="parTrans" cxnId="{7604D109-EE8F-4119-B7E3-A832265EFF4F}">
      <dgm:prSet/>
      <dgm:spPr/>
      <dgm:t>
        <a:bodyPr/>
        <a:lstStyle/>
        <a:p>
          <a:endParaRPr lang="en-US"/>
        </a:p>
      </dgm:t>
    </dgm:pt>
    <dgm:pt modelId="{ED389577-641C-49E5-BB00-77497225058A}" type="sibTrans" cxnId="{7604D109-EE8F-4119-B7E3-A832265EFF4F}">
      <dgm:prSet/>
      <dgm:spPr/>
      <dgm:t>
        <a:bodyPr/>
        <a:lstStyle/>
        <a:p>
          <a:endParaRPr lang="en-US"/>
        </a:p>
      </dgm:t>
    </dgm:pt>
    <dgm:pt modelId="{0D872736-3598-4BB8-85B6-4E13CC666246}">
      <dgm:prSet/>
      <dgm:spPr/>
      <dgm:t>
        <a:bodyPr/>
        <a:lstStyle/>
        <a:p>
          <a:r>
            <a:rPr lang="en-US" dirty="0"/>
            <a:t>Recovery: testing again for LH</a:t>
          </a:r>
        </a:p>
      </dgm:t>
    </dgm:pt>
    <dgm:pt modelId="{272380B7-EFC9-4A21-A7D0-C0DBEC7E71AC}" type="parTrans" cxnId="{E3F33709-8D89-4E6F-BEAC-AC0FE6A5B5D6}">
      <dgm:prSet/>
      <dgm:spPr/>
      <dgm:t>
        <a:bodyPr/>
        <a:lstStyle/>
        <a:p>
          <a:endParaRPr lang="en-US"/>
        </a:p>
      </dgm:t>
    </dgm:pt>
    <dgm:pt modelId="{36C9DE1A-F55C-4B0C-BB38-32A58BB57349}" type="sibTrans" cxnId="{E3F33709-8D89-4E6F-BEAC-AC0FE6A5B5D6}">
      <dgm:prSet/>
      <dgm:spPr/>
      <dgm:t>
        <a:bodyPr/>
        <a:lstStyle/>
        <a:p>
          <a:endParaRPr lang="en-US"/>
        </a:p>
      </dgm:t>
    </dgm:pt>
    <dgm:pt modelId="{169F3C3F-D963-4BF2-AEA9-6D21AA19E5E1}" type="pres">
      <dgm:prSet presAssocID="{16B10BF8-6D8B-435F-A9DA-33DA7342CB0F}" presName="linear" presStyleCnt="0">
        <dgm:presLayoutVars>
          <dgm:animLvl val="lvl"/>
          <dgm:resizeHandles val="exact"/>
        </dgm:presLayoutVars>
      </dgm:prSet>
      <dgm:spPr/>
    </dgm:pt>
    <dgm:pt modelId="{3DFDAE34-A8E9-45CD-8FCC-502351199D9A}" type="pres">
      <dgm:prSet presAssocID="{92BF9A33-6367-4004-B484-839BADAFA2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14FEF6-1BD4-44AB-8D3A-2473A4ED69E1}" type="pres">
      <dgm:prSet presAssocID="{F24331BF-7D28-4EAF-B0E2-34A7289E20AF}" presName="spacer" presStyleCnt="0"/>
      <dgm:spPr/>
    </dgm:pt>
    <dgm:pt modelId="{BEC1513C-3E6F-4E83-B660-4C65176EFB98}" type="pres">
      <dgm:prSet presAssocID="{87C91ACD-6DA9-400E-948F-37657E051780}" presName="parentText" presStyleLbl="node1" presStyleIdx="1" presStyleCnt="4" custScaleY="55917">
        <dgm:presLayoutVars>
          <dgm:chMax val="0"/>
          <dgm:bulletEnabled val="1"/>
        </dgm:presLayoutVars>
      </dgm:prSet>
      <dgm:spPr/>
    </dgm:pt>
    <dgm:pt modelId="{EBFF93C9-73A8-4BA8-9E4D-21D0B74745D2}" type="pres">
      <dgm:prSet presAssocID="{87C91ACD-6DA9-400E-948F-37657E051780}" presName="childText" presStyleLbl="revTx" presStyleIdx="0" presStyleCnt="2">
        <dgm:presLayoutVars>
          <dgm:bulletEnabled val="1"/>
        </dgm:presLayoutVars>
      </dgm:prSet>
      <dgm:spPr/>
    </dgm:pt>
    <dgm:pt modelId="{834DA42D-360F-4EDE-B582-464737A371F1}" type="pres">
      <dgm:prSet presAssocID="{CA5AB100-5514-4CFB-B2BD-8912DAC00AB9}" presName="parentText" presStyleLbl="node1" presStyleIdx="2" presStyleCnt="4" custScaleY="36661">
        <dgm:presLayoutVars>
          <dgm:chMax val="0"/>
          <dgm:bulletEnabled val="1"/>
        </dgm:presLayoutVars>
      </dgm:prSet>
      <dgm:spPr/>
    </dgm:pt>
    <dgm:pt modelId="{B4BF64C7-29FC-44BE-BE13-1430FFB62DB4}" type="pres">
      <dgm:prSet presAssocID="{CA5AB100-5514-4CFB-B2BD-8912DAC00AB9}" presName="childText" presStyleLbl="revTx" presStyleIdx="1" presStyleCnt="2">
        <dgm:presLayoutVars>
          <dgm:bulletEnabled val="1"/>
        </dgm:presLayoutVars>
      </dgm:prSet>
      <dgm:spPr/>
    </dgm:pt>
    <dgm:pt modelId="{0657D0DB-8420-4514-AA2A-4632B53FAB8B}" type="pres">
      <dgm:prSet presAssocID="{0D872736-3598-4BB8-85B6-4E13CC666246}" presName="parentText" presStyleLbl="node1" presStyleIdx="3" presStyleCnt="4" custScaleY="64422">
        <dgm:presLayoutVars>
          <dgm:chMax val="0"/>
          <dgm:bulletEnabled val="1"/>
        </dgm:presLayoutVars>
      </dgm:prSet>
      <dgm:spPr/>
    </dgm:pt>
  </dgm:ptLst>
  <dgm:cxnLst>
    <dgm:cxn modelId="{02BE5A01-AE36-49AF-B1E6-6EFF3B5F8948}" srcId="{CA5AB100-5514-4CFB-B2BD-8912DAC00AB9}" destId="{32C2526B-C9EC-41C6-80A6-FA52B9718285}" srcOrd="1" destOrd="0" parTransId="{E4EFB64E-40F3-4131-B629-348FBD9FE0E5}" sibTransId="{3344EBC1-3716-4D3F-8162-2913F4192FC9}"/>
    <dgm:cxn modelId="{E3F33709-8D89-4E6F-BEAC-AC0FE6A5B5D6}" srcId="{16B10BF8-6D8B-435F-A9DA-33DA7342CB0F}" destId="{0D872736-3598-4BB8-85B6-4E13CC666246}" srcOrd="3" destOrd="0" parTransId="{272380B7-EFC9-4A21-A7D0-C0DBEC7E71AC}" sibTransId="{36C9DE1A-F55C-4B0C-BB38-32A58BB57349}"/>
    <dgm:cxn modelId="{7604D109-EE8F-4119-B7E3-A832265EFF4F}" srcId="{CA5AB100-5514-4CFB-B2BD-8912DAC00AB9}" destId="{AECD9F4B-0BEE-4137-BCD9-0BCE7E626B74}" srcOrd="3" destOrd="0" parTransId="{59BFF400-D53C-4557-8734-404F0E5064EF}" sibTransId="{ED389577-641C-49E5-BB00-77497225058A}"/>
    <dgm:cxn modelId="{0E8DFE09-5DDF-4BDA-B7E4-0ED87394782C}" srcId="{16B10BF8-6D8B-435F-A9DA-33DA7342CB0F}" destId="{87C91ACD-6DA9-400E-948F-37657E051780}" srcOrd="1" destOrd="0" parTransId="{68DB9B85-DABB-458A-A9F4-3BB48CF0018F}" sibTransId="{B79EC566-B367-4155-9ECC-92B61B6A5AC1}"/>
    <dgm:cxn modelId="{00AA481D-E53C-4132-9CD5-401B400B1DCA}" type="presOf" srcId="{A6ED87F4-04F7-4A69-83BD-B5BC95C6D30A}" destId="{B4BF64C7-29FC-44BE-BE13-1430FFB62DB4}" srcOrd="0" destOrd="0" presId="urn:microsoft.com/office/officeart/2005/8/layout/vList2"/>
    <dgm:cxn modelId="{22683F23-E086-48CF-B902-ED423ACFE3D5}" srcId="{CA5AB100-5514-4CFB-B2BD-8912DAC00AB9}" destId="{A6ED87F4-04F7-4A69-83BD-B5BC95C6D30A}" srcOrd="0" destOrd="0" parTransId="{2139D408-2231-461C-81C6-04FEB7D52495}" sibTransId="{131F9709-A42C-4476-BDD8-5D0AC9899BD4}"/>
    <dgm:cxn modelId="{3B1DF03B-132C-46AF-87CD-8A6C41EC5F00}" type="presOf" srcId="{32C2526B-C9EC-41C6-80A6-FA52B9718285}" destId="{B4BF64C7-29FC-44BE-BE13-1430FFB62DB4}" srcOrd="0" destOrd="1" presId="urn:microsoft.com/office/officeart/2005/8/layout/vList2"/>
    <dgm:cxn modelId="{E237333D-31BD-493B-8280-8C96356D47C3}" srcId="{87C91ACD-6DA9-400E-948F-37657E051780}" destId="{04FF2D8D-FC76-46BF-BE98-0429EF185801}" srcOrd="0" destOrd="0" parTransId="{A2DF30F6-AC80-4032-AE5A-71EBABF72B41}" sibTransId="{AF69FE21-35A3-4188-B816-5FF9D39C4D02}"/>
    <dgm:cxn modelId="{5677FD61-9B5C-4619-9193-BEAA715AD1BF}" srcId="{16B10BF8-6D8B-435F-A9DA-33DA7342CB0F}" destId="{92BF9A33-6367-4004-B484-839BADAFA268}" srcOrd="0" destOrd="0" parTransId="{038C0A41-CE05-48D9-A73F-5EA7E991C001}" sibTransId="{F24331BF-7D28-4EAF-B0E2-34A7289E20AF}"/>
    <dgm:cxn modelId="{5A6F8E62-6D5B-4794-8C9B-918877223F38}" type="presOf" srcId="{04FF2D8D-FC76-46BF-BE98-0429EF185801}" destId="{EBFF93C9-73A8-4BA8-9E4D-21D0B74745D2}" srcOrd="0" destOrd="0" presId="urn:microsoft.com/office/officeart/2005/8/layout/vList2"/>
    <dgm:cxn modelId="{B1BB9D7A-9FD4-4E94-B133-F8A180A7B5D3}" type="presOf" srcId="{92BF9A33-6367-4004-B484-839BADAFA268}" destId="{3DFDAE34-A8E9-45CD-8FCC-502351199D9A}" srcOrd="0" destOrd="0" presId="urn:microsoft.com/office/officeart/2005/8/layout/vList2"/>
    <dgm:cxn modelId="{E5C50983-DAAD-4892-BBCC-1935FB43344F}" type="presOf" srcId="{B365190C-1967-468D-8599-A46827FD01EB}" destId="{EBFF93C9-73A8-4BA8-9E4D-21D0B74745D2}" srcOrd="0" destOrd="2" presId="urn:microsoft.com/office/officeart/2005/8/layout/vList2"/>
    <dgm:cxn modelId="{491DF583-9A94-4E78-AF9B-4FB75584E951}" srcId="{CA5AB100-5514-4CFB-B2BD-8912DAC00AB9}" destId="{5FB10DEA-B0F0-4C5F-872E-64A81F76A918}" srcOrd="2" destOrd="0" parTransId="{203FC460-2B16-4909-B723-278C558104E1}" sibTransId="{30706BC3-9A2D-47B9-A7ED-B1EB6E8B8156}"/>
    <dgm:cxn modelId="{D9A2C294-5BB6-4594-BDA4-F7EC2402702C}" type="presOf" srcId="{338AA0AB-BB14-4D4B-8229-BECCF4B4056C}" destId="{EBFF93C9-73A8-4BA8-9E4D-21D0B74745D2}" srcOrd="0" destOrd="1" presId="urn:microsoft.com/office/officeart/2005/8/layout/vList2"/>
    <dgm:cxn modelId="{33019C9C-A23B-440B-B8DF-52689EFBD081}" type="presOf" srcId="{0D872736-3598-4BB8-85B6-4E13CC666246}" destId="{0657D0DB-8420-4514-AA2A-4632B53FAB8B}" srcOrd="0" destOrd="0" presId="urn:microsoft.com/office/officeart/2005/8/layout/vList2"/>
    <dgm:cxn modelId="{AE1A06A6-4507-4068-996E-49290306DD6D}" srcId="{16B10BF8-6D8B-435F-A9DA-33DA7342CB0F}" destId="{CA5AB100-5514-4CFB-B2BD-8912DAC00AB9}" srcOrd="2" destOrd="0" parTransId="{136D247B-B4E6-4ED9-B160-87D5AFA00354}" sibTransId="{E6F78EFD-288C-47CD-A3BB-A28639571756}"/>
    <dgm:cxn modelId="{EFCC74C3-CB97-4840-A1CF-9AFDABC05267}" type="presOf" srcId="{CA5AB100-5514-4CFB-B2BD-8912DAC00AB9}" destId="{834DA42D-360F-4EDE-B582-464737A371F1}" srcOrd="0" destOrd="0" presId="urn:microsoft.com/office/officeart/2005/8/layout/vList2"/>
    <dgm:cxn modelId="{500F7CCC-4616-4AF8-83CF-4F0E9321B96C}" type="presOf" srcId="{16B10BF8-6D8B-435F-A9DA-33DA7342CB0F}" destId="{169F3C3F-D963-4BF2-AEA9-6D21AA19E5E1}" srcOrd="0" destOrd="0" presId="urn:microsoft.com/office/officeart/2005/8/layout/vList2"/>
    <dgm:cxn modelId="{5C5E84CC-B7E8-462A-8D19-3D4E84C9614D}" srcId="{87C91ACD-6DA9-400E-948F-37657E051780}" destId="{338AA0AB-BB14-4D4B-8229-BECCF4B4056C}" srcOrd="1" destOrd="0" parTransId="{0AADBB2A-83DD-416C-BBA0-FEE11609DBD8}" sibTransId="{33889E3A-36EE-44D7-B762-568A2EE90FBC}"/>
    <dgm:cxn modelId="{58D578D5-B43C-4449-B2DB-20A1895C07C2}" type="presOf" srcId="{87C91ACD-6DA9-400E-948F-37657E051780}" destId="{BEC1513C-3E6F-4E83-B660-4C65176EFB98}" srcOrd="0" destOrd="0" presId="urn:microsoft.com/office/officeart/2005/8/layout/vList2"/>
    <dgm:cxn modelId="{904538DE-4885-4AFD-BB3F-1FB36B5F6287}" type="presOf" srcId="{AECD9F4B-0BEE-4137-BCD9-0BCE7E626B74}" destId="{B4BF64C7-29FC-44BE-BE13-1430FFB62DB4}" srcOrd="0" destOrd="3" presId="urn:microsoft.com/office/officeart/2005/8/layout/vList2"/>
    <dgm:cxn modelId="{8CCD45F5-A57D-49A7-90D5-4FC4F11D4AC0}" type="presOf" srcId="{5FB10DEA-B0F0-4C5F-872E-64A81F76A918}" destId="{B4BF64C7-29FC-44BE-BE13-1430FFB62DB4}" srcOrd="0" destOrd="2" presId="urn:microsoft.com/office/officeart/2005/8/layout/vList2"/>
    <dgm:cxn modelId="{E826ECFF-690C-4A5E-8FA7-B9F7E298B59D}" srcId="{87C91ACD-6DA9-400E-948F-37657E051780}" destId="{B365190C-1967-468D-8599-A46827FD01EB}" srcOrd="2" destOrd="0" parTransId="{00A1ACAD-832D-45B6-8785-CCCBFDC5D79D}" sibTransId="{3EEFAEA5-0956-4F58-A466-9A74C7CE7D37}"/>
    <dgm:cxn modelId="{00E02059-5C7A-4D91-836A-391F4585FC2E}" type="presParOf" srcId="{169F3C3F-D963-4BF2-AEA9-6D21AA19E5E1}" destId="{3DFDAE34-A8E9-45CD-8FCC-502351199D9A}" srcOrd="0" destOrd="0" presId="urn:microsoft.com/office/officeart/2005/8/layout/vList2"/>
    <dgm:cxn modelId="{B24879DF-61C0-4B83-B53B-00482F9B035A}" type="presParOf" srcId="{169F3C3F-D963-4BF2-AEA9-6D21AA19E5E1}" destId="{F914FEF6-1BD4-44AB-8D3A-2473A4ED69E1}" srcOrd="1" destOrd="0" presId="urn:microsoft.com/office/officeart/2005/8/layout/vList2"/>
    <dgm:cxn modelId="{EFFA6694-4A5C-4AD8-9485-EA55379AF9D2}" type="presParOf" srcId="{169F3C3F-D963-4BF2-AEA9-6D21AA19E5E1}" destId="{BEC1513C-3E6F-4E83-B660-4C65176EFB98}" srcOrd="2" destOrd="0" presId="urn:microsoft.com/office/officeart/2005/8/layout/vList2"/>
    <dgm:cxn modelId="{309B1499-C433-401C-8761-269288D658E7}" type="presParOf" srcId="{169F3C3F-D963-4BF2-AEA9-6D21AA19E5E1}" destId="{EBFF93C9-73A8-4BA8-9E4D-21D0B74745D2}" srcOrd="3" destOrd="0" presId="urn:microsoft.com/office/officeart/2005/8/layout/vList2"/>
    <dgm:cxn modelId="{D4B1B7DC-4D1E-4DBE-B936-393F6433AF2F}" type="presParOf" srcId="{169F3C3F-D963-4BF2-AEA9-6D21AA19E5E1}" destId="{834DA42D-360F-4EDE-B582-464737A371F1}" srcOrd="4" destOrd="0" presId="urn:microsoft.com/office/officeart/2005/8/layout/vList2"/>
    <dgm:cxn modelId="{9BBD9813-07B2-42D2-9325-7382E0B7C14D}" type="presParOf" srcId="{169F3C3F-D963-4BF2-AEA9-6D21AA19E5E1}" destId="{B4BF64C7-29FC-44BE-BE13-1430FFB62DB4}" srcOrd="5" destOrd="0" presId="urn:microsoft.com/office/officeart/2005/8/layout/vList2"/>
    <dgm:cxn modelId="{327F3B94-382D-420A-93DD-3909613A0B93}" type="presParOf" srcId="{169F3C3F-D963-4BF2-AEA9-6D21AA19E5E1}" destId="{0657D0DB-8420-4514-AA2A-4632B53FAB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C1A33-C049-4742-8093-CAF8553284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2B105B-AAF9-4C1F-821A-F44C9133E463}">
      <dgm:prSet/>
      <dgm:spPr/>
      <dgm:t>
        <a:bodyPr/>
        <a:lstStyle/>
        <a:p>
          <a:r>
            <a:rPr lang="en-US"/>
            <a:t>Many of our foster, shelter and rescue dogs show symptoms of learned helplessness</a:t>
          </a:r>
        </a:p>
      </dgm:t>
    </dgm:pt>
    <dgm:pt modelId="{05122D0E-A59C-4ED6-AC5B-654B7A8ADBAA}" type="parTrans" cxnId="{4D774285-6AC6-40B8-8D95-2A973083393C}">
      <dgm:prSet/>
      <dgm:spPr/>
      <dgm:t>
        <a:bodyPr/>
        <a:lstStyle/>
        <a:p>
          <a:endParaRPr lang="en-US"/>
        </a:p>
      </dgm:t>
    </dgm:pt>
    <dgm:pt modelId="{39D32024-9BF3-4F97-89F9-98A407094F92}" type="sibTrans" cxnId="{4D774285-6AC6-40B8-8D95-2A973083393C}">
      <dgm:prSet/>
      <dgm:spPr/>
      <dgm:t>
        <a:bodyPr/>
        <a:lstStyle/>
        <a:p>
          <a:endParaRPr lang="en-US"/>
        </a:p>
      </dgm:t>
    </dgm:pt>
    <dgm:pt modelId="{4605CED6-DDE6-45B4-A6DF-B203CBAC75D1}">
      <dgm:prSet/>
      <dgm:spPr/>
      <dgm:t>
        <a:bodyPr/>
        <a:lstStyle/>
        <a:p>
          <a:r>
            <a:rPr lang="en-US"/>
            <a:t>Misunderstanding their behavior for obstinacy, aggression, or other misbehavior will lead to worsening behavior</a:t>
          </a:r>
        </a:p>
      </dgm:t>
    </dgm:pt>
    <dgm:pt modelId="{D6568882-A952-4F92-9EB7-0CA1168A986E}" type="parTrans" cxnId="{B17A3141-B05A-483E-85CE-0609EB7EA8CD}">
      <dgm:prSet/>
      <dgm:spPr/>
      <dgm:t>
        <a:bodyPr/>
        <a:lstStyle/>
        <a:p>
          <a:endParaRPr lang="en-US"/>
        </a:p>
      </dgm:t>
    </dgm:pt>
    <dgm:pt modelId="{1F8ED7D0-231C-4C65-9352-EA7FED604178}" type="sibTrans" cxnId="{B17A3141-B05A-483E-85CE-0609EB7EA8CD}">
      <dgm:prSet/>
      <dgm:spPr/>
      <dgm:t>
        <a:bodyPr/>
        <a:lstStyle/>
        <a:p>
          <a:endParaRPr lang="en-US"/>
        </a:p>
      </dgm:t>
    </dgm:pt>
    <dgm:pt modelId="{17D3BB6C-E031-443D-9962-EE2518DE3E15}">
      <dgm:prSet/>
      <dgm:spPr/>
      <dgm:t>
        <a:bodyPr/>
        <a:lstStyle/>
        <a:p>
          <a:r>
            <a:rPr lang="en-US"/>
            <a:t>Must understand that much of their misbehavior elicited due to LH</a:t>
          </a:r>
        </a:p>
      </dgm:t>
    </dgm:pt>
    <dgm:pt modelId="{0EFBC6DE-DCCD-4A0E-B03F-23164FAD2843}" type="parTrans" cxnId="{F5BB773B-752F-4E67-BC07-FE57E3BFF97C}">
      <dgm:prSet/>
      <dgm:spPr/>
      <dgm:t>
        <a:bodyPr/>
        <a:lstStyle/>
        <a:p>
          <a:endParaRPr lang="en-US"/>
        </a:p>
      </dgm:t>
    </dgm:pt>
    <dgm:pt modelId="{73694E16-6CB1-4141-A76A-71E16A7874A4}" type="sibTrans" cxnId="{F5BB773B-752F-4E67-BC07-FE57E3BFF97C}">
      <dgm:prSet/>
      <dgm:spPr/>
      <dgm:t>
        <a:bodyPr/>
        <a:lstStyle/>
        <a:p>
          <a:endParaRPr lang="en-US"/>
        </a:p>
      </dgm:t>
    </dgm:pt>
    <dgm:pt modelId="{ED79A65E-1084-45C6-B8D9-F39998FFB597}" type="pres">
      <dgm:prSet presAssocID="{AB6C1A33-C049-4742-8093-CAF85532845A}" presName="linear" presStyleCnt="0">
        <dgm:presLayoutVars>
          <dgm:animLvl val="lvl"/>
          <dgm:resizeHandles val="exact"/>
        </dgm:presLayoutVars>
      </dgm:prSet>
      <dgm:spPr/>
    </dgm:pt>
    <dgm:pt modelId="{E860E9C7-4797-4B3F-9A5F-DD8DF22ADD9F}" type="pres">
      <dgm:prSet presAssocID="{CA2B105B-AAF9-4C1F-821A-F44C9133E4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EB5870-84CD-4D71-B110-669FB13CE573}" type="pres">
      <dgm:prSet presAssocID="{39D32024-9BF3-4F97-89F9-98A407094F92}" presName="spacer" presStyleCnt="0"/>
      <dgm:spPr/>
    </dgm:pt>
    <dgm:pt modelId="{5D4DD562-DBE8-474A-A18A-8A0AE15081B2}" type="pres">
      <dgm:prSet presAssocID="{4605CED6-DDE6-45B4-A6DF-B203CBAC75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865839-B942-49C3-9EF3-37FD5198DCCD}" type="pres">
      <dgm:prSet presAssocID="{1F8ED7D0-231C-4C65-9352-EA7FED604178}" presName="spacer" presStyleCnt="0"/>
      <dgm:spPr/>
    </dgm:pt>
    <dgm:pt modelId="{24C45DA6-86AA-4A29-A93B-6E580DDD269F}" type="pres">
      <dgm:prSet presAssocID="{17D3BB6C-E031-443D-9962-EE2518DE3E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BB773B-752F-4E67-BC07-FE57E3BFF97C}" srcId="{AB6C1A33-C049-4742-8093-CAF85532845A}" destId="{17D3BB6C-E031-443D-9962-EE2518DE3E15}" srcOrd="2" destOrd="0" parTransId="{0EFBC6DE-DCCD-4A0E-B03F-23164FAD2843}" sibTransId="{73694E16-6CB1-4141-A76A-71E16A7874A4}"/>
    <dgm:cxn modelId="{B17A3141-B05A-483E-85CE-0609EB7EA8CD}" srcId="{AB6C1A33-C049-4742-8093-CAF85532845A}" destId="{4605CED6-DDE6-45B4-A6DF-B203CBAC75D1}" srcOrd="1" destOrd="0" parTransId="{D6568882-A952-4F92-9EB7-0CA1168A986E}" sibTransId="{1F8ED7D0-231C-4C65-9352-EA7FED604178}"/>
    <dgm:cxn modelId="{F3DD7349-61B4-4F70-A98B-F11DD1C1B3DE}" type="presOf" srcId="{AB6C1A33-C049-4742-8093-CAF85532845A}" destId="{ED79A65E-1084-45C6-B8D9-F39998FFB597}" srcOrd="0" destOrd="0" presId="urn:microsoft.com/office/officeart/2005/8/layout/vList2"/>
    <dgm:cxn modelId="{4D774285-6AC6-40B8-8D95-2A973083393C}" srcId="{AB6C1A33-C049-4742-8093-CAF85532845A}" destId="{CA2B105B-AAF9-4C1F-821A-F44C9133E463}" srcOrd="0" destOrd="0" parTransId="{05122D0E-A59C-4ED6-AC5B-654B7A8ADBAA}" sibTransId="{39D32024-9BF3-4F97-89F9-98A407094F92}"/>
    <dgm:cxn modelId="{2C2383A7-4217-4B92-A8B5-E18A74E0D2B8}" type="presOf" srcId="{17D3BB6C-E031-443D-9962-EE2518DE3E15}" destId="{24C45DA6-86AA-4A29-A93B-6E580DDD269F}" srcOrd="0" destOrd="0" presId="urn:microsoft.com/office/officeart/2005/8/layout/vList2"/>
    <dgm:cxn modelId="{742289A9-F6B6-4966-9947-09B10A10F4DD}" type="presOf" srcId="{4605CED6-DDE6-45B4-A6DF-B203CBAC75D1}" destId="{5D4DD562-DBE8-474A-A18A-8A0AE15081B2}" srcOrd="0" destOrd="0" presId="urn:microsoft.com/office/officeart/2005/8/layout/vList2"/>
    <dgm:cxn modelId="{A4E9BEF9-B836-4C8F-926B-7C225D88BBB2}" type="presOf" srcId="{CA2B105B-AAF9-4C1F-821A-F44C9133E463}" destId="{E860E9C7-4797-4B3F-9A5F-DD8DF22ADD9F}" srcOrd="0" destOrd="0" presId="urn:microsoft.com/office/officeart/2005/8/layout/vList2"/>
    <dgm:cxn modelId="{CD3B6F9C-99AF-4591-ACB7-0D7776961EAB}" type="presParOf" srcId="{ED79A65E-1084-45C6-B8D9-F39998FFB597}" destId="{E860E9C7-4797-4B3F-9A5F-DD8DF22ADD9F}" srcOrd="0" destOrd="0" presId="urn:microsoft.com/office/officeart/2005/8/layout/vList2"/>
    <dgm:cxn modelId="{AB55D441-73DE-4788-8C60-DE021CB74407}" type="presParOf" srcId="{ED79A65E-1084-45C6-B8D9-F39998FFB597}" destId="{2EEB5870-84CD-4D71-B110-669FB13CE573}" srcOrd="1" destOrd="0" presId="urn:microsoft.com/office/officeart/2005/8/layout/vList2"/>
    <dgm:cxn modelId="{5E537560-F8E9-44BC-917B-D2CB886C3134}" type="presParOf" srcId="{ED79A65E-1084-45C6-B8D9-F39998FFB597}" destId="{5D4DD562-DBE8-474A-A18A-8A0AE15081B2}" srcOrd="2" destOrd="0" presId="urn:microsoft.com/office/officeart/2005/8/layout/vList2"/>
    <dgm:cxn modelId="{C70F5A1D-F3FD-4731-8D53-A4AD6B730790}" type="presParOf" srcId="{ED79A65E-1084-45C6-B8D9-F39998FFB597}" destId="{11865839-B942-49C3-9EF3-37FD5198DCCD}" srcOrd="3" destOrd="0" presId="urn:microsoft.com/office/officeart/2005/8/layout/vList2"/>
    <dgm:cxn modelId="{D7A791F5-6FFF-463C-8F12-E85948DBA841}" type="presParOf" srcId="{ED79A65E-1084-45C6-B8D9-F39998FFB597}" destId="{24C45DA6-86AA-4A29-A93B-6E580DDD26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C908AC-74AF-46F7-9869-A4A124FD68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9922C72-AE14-4C4D-BCBF-6446B16F48CA}">
      <dgm:prSet/>
      <dgm:spPr/>
      <dgm:t>
        <a:bodyPr/>
        <a:lstStyle/>
        <a:p>
          <a:r>
            <a:rPr lang="en-US"/>
            <a:t>Living room: looks like a humans’ home living room</a:t>
          </a:r>
        </a:p>
      </dgm:t>
    </dgm:pt>
    <dgm:pt modelId="{F08B8B7D-349B-4333-9888-6424F46F766A}" type="parTrans" cxnId="{8C5C5773-8091-4D1F-A8D7-07C825E0A552}">
      <dgm:prSet/>
      <dgm:spPr/>
      <dgm:t>
        <a:bodyPr/>
        <a:lstStyle/>
        <a:p>
          <a:endParaRPr lang="en-US"/>
        </a:p>
      </dgm:t>
    </dgm:pt>
    <dgm:pt modelId="{4250CD25-0B3D-41ED-92A2-5351EF21530F}" type="sibTrans" cxnId="{8C5C5773-8091-4D1F-A8D7-07C825E0A552}">
      <dgm:prSet/>
      <dgm:spPr/>
      <dgm:t>
        <a:bodyPr/>
        <a:lstStyle/>
        <a:p>
          <a:endParaRPr lang="en-US"/>
        </a:p>
      </dgm:t>
    </dgm:pt>
    <dgm:pt modelId="{D7210451-09E8-4BE7-89A2-D47FAE303F2C}">
      <dgm:prSet/>
      <dgm:spPr/>
      <dgm:t>
        <a:bodyPr/>
        <a:lstStyle/>
        <a:p>
          <a:r>
            <a:rPr lang="en-US"/>
            <a:t>Not a cage</a:t>
          </a:r>
        </a:p>
      </dgm:t>
    </dgm:pt>
    <dgm:pt modelId="{8643D149-E438-49D6-8285-66AD69162103}" type="parTrans" cxnId="{BCCB81EC-708B-42D6-BD7D-B161E84939EB}">
      <dgm:prSet/>
      <dgm:spPr/>
      <dgm:t>
        <a:bodyPr/>
        <a:lstStyle/>
        <a:p>
          <a:endParaRPr lang="en-US"/>
        </a:p>
      </dgm:t>
    </dgm:pt>
    <dgm:pt modelId="{C99EC9CC-BE6A-4CCC-80CF-4F5DD0BDB8F5}" type="sibTrans" cxnId="{BCCB81EC-708B-42D6-BD7D-B161E84939EB}">
      <dgm:prSet/>
      <dgm:spPr/>
      <dgm:t>
        <a:bodyPr/>
        <a:lstStyle/>
        <a:p>
          <a:endParaRPr lang="en-US"/>
        </a:p>
      </dgm:t>
    </dgm:pt>
    <dgm:pt modelId="{AF2610CF-9515-4F22-AAF6-7F5ADC647A59}">
      <dgm:prSet/>
      <dgm:spPr/>
      <dgm:t>
        <a:bodyPr/>
        <a:lstStyle/>
        <a:p>
          <a:r>
            <a:rPr lang="en-US"/>
            <a:t>Most likely paired with good human-dog interactions</a:t>
          </a:r>
        </a:p>
      </dgm:t>
    </dgm:pt>
    <dgm:pt modelId="{875CE0E2-7F75-44AF-8BA0-27D553A4039B}" type="parTrans" cxnId="{DD6D74C1-F423-4D50-BB29-51422D94E272}">
      <dgm:prSet/>
      <dgm:spPr/>
      <dgm:t>
        <a:bodyPr/>
        <a:lstStyle/>
        <a:p>
          <a:endParaRPr lang="en-US"/>
        </a:p>
      </dgm:t>
    </dgm:pt>
    <dgm:pt modelId="{061D9E8F-0318-43E8-966D-6320A0DE7863}" type="sibTrans" cxnId="{DD6D74C1-F423-4D50-BB29-51422D94E272}">
      <dgm:prSet/>
      <dgm:spPr/>
      <dgm:t>
        <a:bodyPr/>
        <a:lstStyle/>
        <a:p>
          <a:endParaRPr lang="en-US"/>
        </a:p>
      </dgm:t>
    </dgm:pt>
    <dgm:pt modelId="{C4682D74-27A6-408E-B634-82A301A6CE2E}">
      <dgm:prSet/>
      <dgm:spPr/>
      <dgm:t>
        <a:bodyPr/>
        <a:lstStyle/>
        <a:p>
          <a:r>
            <a:rPr lang="en-US"/>
            <a:t>Living room provides place for</a:t>
          </a:r>
        </a:p>
      </dgm:t>
    </dgm:pt>
    <dgm:pt modelId="{457A57CA-4DBB-4D8A-82A5-99A66074DB1E}" type="parTrans" cxnId="{A679D129-A61F-478B-B696-3143BA2A53C9}">
      <dgm:prSet/>
      <dgm:spPr/>
      <dgm:t>
        <a:bodyPr/>
        <a:lstStyle/>
        <a:p>
          <a:endParaRPr lang="en-US"/>
        </a:p>
      </dgm:t>
    </dgm:pt>
    <dgm:pt modelId="{D4B53338-3512-4F48-8906-A7A4EC5C78E0}" type="sibTrans" cxnId="{A679D129-A61F-478B-B696-3143BA2A53C9}">
      <dgm:prSet/>
      <dgm:spPr/>
      <dgm:t>
        <a:bodyPr/>
        <a:lstStyle/>
        <a:p>
          <a:endParaRPr lang="en-US"/>
        </a:p>
      </dgm:t>
    </dgm:pt>
    <dgm:pt modelId="{5DF31992-21B9-42F9-8F4E-F2E6AA4208A2}">
      <dgm:prSet/>
      <dgm:spPr/>
      <dgm:t>
        <a:bodyPr/>
        <a:lstStyle/>
        <a:p>
          <a:r>
            <a:rPr lang="en-US"/>
            <a:t>Social interaction</a:t>
          </a:r>
        </a:p>
      </dgm:t>
    </dgm:pt>
    <dgm:pt modelId="{7B481DB0-A403-44EA-80FD-C8379B7AE23F}" type="parTrans" cxnId="{FAFC9DD9-0662-4A22-9572-86EADCAE8744}">
      <dgm:prSet/>
      <dgm:spPr/>
      <dgm:t>
        <a:bodyPr/>
        <a:lstStyle/>
        <a:p>
          <a:endParaRPr lang="en-US"/>
        </a:p>
      </dgm:t>
    </dgm:pt>
    <dgm:pt modelId="{A5C6C0A4-03AF-4998-BA7B-924EEAD3A37F}" type="sibTrans" cxnId="{FAFC9DD9-0662-4A22-9572-86EADCAE8744}">
      <dgm:prSet/>
      <dgm:spPr/>
      <dgm:t>
        <a:bodyPr/>
        <a:lstStyle/>
        <a:p>
          <a:endParaRPr lang="en-US"/>
        </a:p>
      </dgm:t>
    </dgm:pt>
    <dgm:pt modelId="{B89A7C88-570D-4D9F-AFA9-72CD10BF2617}">
      <dgm:prSet/>
      <dgm:spPr/>
      <dgm:t>
        <a:bodyPr/>
        <a:lstStyle/>
        <a:p>
          <a:r>
            <a:rPr lang="en-US"/>
            <a:t>Behavioral assessment</a:t>
          </a:r>
        </a:p>
      </dgm:t>
    </dgm:pt>
    <dgm:pt modelId="{390A4D3C-3C5C-41B9-9C93-7F1EFE331146}" type="parTrans" cxnId="{9EB53156-5421-4C0E-89D9-51D3D52543AC}">
      <dgm:prSet/>
      <dgm:spPr/>
      <dgm:t>
        <a:bodyPr/>
        <a:lstStyle/>
        <a:p>
          <a:endParaRPr lang="en-US"/>
        </a:p>
      </dgm:t>
    </dgm:pt>
    <dgm:pt modelId="{F0C9F52A-FAB4-4809-A97A-028F4F08BCBE}" type="sibTrans" cxnId="{9EB53156-5421-4C0E-89D9-51D3D52543AC}">
      <dgm:prSet/>
      <dgm:spPr/>
      <dgm:t>
        <a:bodyPr/>
        <a:lstStyle/>
        <a:p>
          <a:endParaRPr lang="en-US"/>
        </a:p>
      </dgm:t>
    </dgm:pt>
    <dgm:pt modelId="{CB071AA3-D0EE-4842-92FD-77E4D2741695}">
      <dgm:prSet/>
      <dgm:spPr/>
      <dgm:t>
        <a:bodyPr/>
        <a:lstStyle/>
        <a:p>
          <a:r>
            <a:rPr lang="en-US"/>
            <a:t>Training</a:t>
          </a:r>
        </a:p>
      </dgm:t>
    </dgm:pt>
    <dgm:pt modelId="{25BCC7E4-7F19-4AF7-877D-0399CF08DA2F}" type="parTrans" cxnId="{77C0C761-2353-4B4F-AC6B-1CC0B57BC892}">
      <dgm:prSet/>
      <dgm:spPr/>
      <dgm:t>
        <a:bodyPr/>
        <a:lstStyle/>
        <a:p>
          <a:endParaRPr lang="en-US"/>
        </a:p>
      </dgm:t>
    </dgm:pt>
    <dgm:pt modelId="{C204C77F-9EE5-4C6E-91B4-1578F500C581}" type="sibTrans" cxnId="{77C0C761-2353-4B4F-AC6B-1CC0B57BC892}">
      <dgm:prSet/>
      <dgm:spPr/>
      <dgm:t>
        <a:bodyPr/>
        <a:lstStyle/>
        <a:p>
          <a:endParaRPr lang="en-US"/>
        </a:p>
      </dgm:t>
    </dgm:pt>
    <dgm:pt modelId="{71C8CA8D-3957-4771-996C-71A0E7EC86E3}">
      <dgm:prSet/>
      <dgm:spPr/>
      <dgm:t>
        <a:bodyPr/>
        <a:lstStyle/>
        <a:p>
          <a:r>
            <a:rPr lang="en-US"/>
            <a:t>Make human interactions contingent on appropriate social behavior in dogs</a:t>
          </a:r>
        </a:p>
      </dgm:t>
    </dgm:pt>
    <dgm:pt modelId="{B24B82D3-67E8-4661-B122-6F50542966B7}" type="parTrans" cxnId="{143F487F-54A8-41E9-A793-EBCA8A72F095}">
      <dgm:prSet/>
      <dgm:spPr/>
      <dgm:t>
        <a:bodyPr/>
        <a:lstStyle/>
        <a:p>
          <a:endParaRPr lang="en-US"/>
        </a:p>
      </dgm:t>
    </dgm:pt>
    <dgm:pt modelId="{46013CB6-83ED-4D38-8074-0A7CD9137743}" type="sibTrans" cxnId="{143F487F-54A8-41E9-A793-EBCA8A72F095}">
      <dgm:prSet/>
      <dgm:spPr/>
      <dgm:t>
        <a:bodyPr/>
        <a:lstStyle/>
        <a:p>
          <a:endParaRPr lang="en-US"/>
        </a:p>
      </dgm:t>
    </dgm:pt>
    <dgm:pt modelId="{EDD468D7-AF4F-496B-8964-478C82AF7EA3}" type="pres">
      <dgm:prSet presAssocID="{A4C908AC-74AF-46F7-9869-A4A124FD68F1}" presName="linear" presStyleCnt="0">
        <dgm:presLayoutVars>
          <dgm:animLvl val="lvl"/>
          <dgm:resizeHandles val="exact"/>
        </dgm:presLayoutVars>
      </dgm:prSet>
      <dgm:spPr/>
    </dgm:pt>
    <dgm:pt modelId="{71378B79-B955-4CF7-9C57-0FD93E08631F}" type="pres">
      <dgm:prSet presAssocID="{29922C72-AE14-4C4D-BCBF-6446B16F48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CEFBF0-F37E-4F1A-BCB4-20234949C8DB}" type="pres">
      <dgm:prSet presAssocID="{29922C72-AE14-4C4D-BCBF-6446B16F48CA}" presName="childText" presStyleLbl="revTx" presStyleIdx="0" presStyleCnt="2">
        <dgm:presLayoutVars>
          <dgm:bulletEnabled val="1"/>
        </dgm:presLayoutVars>
      </dgm:prSet>
      <dgm:spPr/>
    </dgm:pt>
    <dgm:pt modelId="{708B2233-42E3-48DA-92F1-744B6CE6986A}" type="pres">
      <dgm:prSet presAssocID="{C4682D74-27A6-408E-B634-82A301A6CE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E9757-E47B-4074-996D-EA50D1A00703}" type="pres">
      <dgm:prSet presAssocID="{C4682D74-27A6-408E-B634-82A301A6CE2E}" presName="childText" presStyleLbl="revTx" presStyleIdx="1" presStyleCnt="2">
        <dgm:presLayoutVars>
          <dgm:bulletEnabled val="1"/>
        </dgm:presLayoutVars>
      </dgm:prSet>
      <dgm:spPr/>
    </dgm:pt>
    <dgm:pt modelId="{3416ACF8-440B-4AE0-9236-5F303D1DB0B4}" type="pres">
      <dgm:prSet presAssocID="{71C8CA8D-3957-4771-996C-71A0E7EC86E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0DEA00-D15A-44C6-BCEF-7051653FAC1A}" type="presOf" srcId="{CB071AA3-D0EE-4842-92FD-77E4D2741695}" destId="{389E9757-E47B-4074-996D-EA50D1A00703}" srcOrd="0" destOrd="2" presId="urn:microsoft.com/office/officeart/2005/8/layout/vList2"/>
    <dgm:cxn modelId="{A679D129-A61F-478B-B696-3143BA2A53C9}" srcId="{A4C908AC-74AF-46F7-9869-A4A124FD68F1}" destId="{C4682D74-27A6-408E-B634-82A301A6CE2E}" srcOrd="1" destOrd="0" parTransId="{457A57CA-4DBB-4D8A-82A5-99A66074DB1E}" sibTransId="{D4B53338-3512-4F48-8906-A7A4EC5C78E0}"/>
    <dgm:cxn modelId="{77C0C761-2353-4B4F-AC6B-1CC0B57BC892}" srcId="{C4682D74-27A6-408E-B634-82A301A6CE2E}" destId="{CB071AA3-D0EE-4842-92FD-77E4D2741695}" srcOrd="2" destOrd="0" parTransId="{25BCC7E4-7F19-4AF7-877D-0399CF08DA2F}" sibTransId="{C204C77F-9EE5-4C6E-91B4-1578F500C581}"/>
    <dgm:cxn modelId="{8C5C5773-8091-4D1F-A8D7-07C825E0A552}" srcId="{A4C908AC-74AF-46F7-9869-A4A124FD68F1}" destId="{29922C72-AE14-4C4D-BCBF-6446B16F48CA}" srcOrd="0" destOrd="0" parTransId="{F08B8B7D-349B-4333-9888-6424F46F766A}" sibTransId="{4250CD25-0B3D-41ED-92A2-5351EF21530F}"/>
    <dgm:cxn modelId="{97F84E75-5C04-449C-9858-989ADD2E7720}" type="presOf" srcId="{29922C72-AE14-4C4D-BCBF-6446B16F48CA}" destId="{71378B79-B955-4CF7-9C57-0FD93E08631F}" srcOrd="0" destOrd="0" presId="urn:microsoft.com/office/officeart/2005/8/layout/vList2"/>
    <dgm:cxn modelId="{9EB53156-5421-4C0E-89D9-51D3D52543AC}" srcId="{C4682D74-27A6-408E-B634-82A301A6CE2E}" destId="{B89A7C88-570D-4D9F-AFA9-72CD10BF2617}" srcOrd="1" destOrd="0" parTransId="{390A4D3C-3C5C-41B9-9C93-7F1EFE331146}" sibTransId="{F0C9F52A-FAB4-4809-A97A-028F4F08BCBE}"/>
    <dgm:cxn modelId="{04CD9259-C643-44CB-81B9-8806D76F9120}" type="presOf" srcId="{C4682D74-27A6-408E-B634-82A301A6CE2E}" destId="{708B2233-42E3-48DA-92F1-744B6CE6986A}" srcOrd="0" destOrd="0" presId="urn:microsoft.com/office/officeart/2005/8/layout/vList2"/>
    <dgm:cxn modelId="{4696B67B-3497-4035-9428-0E61A74AFEFE}" type="presOf" srcId="{D7210451-09E8-4BE7-89A2-D47FAE303F2C}" destId="{94CEFBF0-F37E-4F1A-BCB4-20234949C8DB}" srcOrd="0" destOrd="0" presId="urn:microsoft.com/office/officeart/2005/8/layout/vList2"/>
    <dgm:cxn modelId="{143F487F-54A8-41E9-A793-EBCA8A72F095}" srcId="{A4C908AC-74AF-46F7-9869-A4A124FD68F1}" destId="{71C8CA8D-3957-4771-996C-71A0E7EC86E3}" srcOrd="2" destOrd="0" parTransId="{B24B82D3-67E8-4661-B122-6F50542966B7}" sibTransId="{46013CB6-83ED-4D38-8074-0A7CD9137743}"/>
    <dgm:cxn modelId="{7416B3A8-F8A3-47CF-B024-247CC6C3FD2F}" type="presOf" srcId="{71C8CA8D-3957-4771-996C-71A0E7EC86E3}" destId="{3416ACF8-440B-4AE0-9236-5F303D1DB0B4}" srcOrd="0" destOrd="0" presId="urn:microsoft.com/office/officeart/2005/8/layout/vList2"/>
    <dgm:cxn modelId="{934CFCB0-FF5F-42CE-B9CA-F77056B3001B}" type="presOf" srcId="{A4C908AC-74AF-46F7-9869-A4A124FD68F1}" destId="{EDD468D7-AF4F-496B-8964-478C82AF7EA3}" srcOrd="0" destOrd="0" presId="urn:microsoft.com/office/officeart/2005/8/layout/vList2"/>
    <dgm:cxn modelId="{75668ABE-18F0-4A01-988E-EA2A878E13FA}" type="presOf" srcId="{B89A7C88-570D-4D9F-AFA9-72CD10BF2617}" destId="{389E9757-E47B-4074-996D-EA50D1A00703}" srcOrd="0" destOrd="1" presId="urn:microsoft.com/office/officeart/2005/8/layout/vList2"/>
    <dgm:cxn modelId="{DD6D74C1-F423-4D50-BB29-51422D94E272}" srcId="{29922C72-AE14-4C4D-BCBF-6446B16F48CA}" destId="{AF2610CF-9515-4F22-AAF6-7F5ADC647A59}" srcOrd="1" destOrd="0" parTransId="{875CE0E2-7F75-44AF-8BA0-27D553A4039B}" sibTransId="{061D9E8F-0318-43E8-966D-6320A0DE7863}"/>
    <dgm:cxn modelId="{676F34D3-1530-4782-9FB6-1842B899E1D1}" type="presOf" srcId="{AF2610CF-9515-4F22-AAF6-7F5ADC647A59}" destId="{94CEFBF0-F37E-4F1A-BCB4-20234949C8DB}" srcOrd="0" destOrd="1" presId="urn:microsoft.com/office/officeart/2005/8/layout/vList2"/>
    <dgm:cxn modelId="{FAFC9DD9-0662-4A22-9572-86EADCAE8744}" srcId="{C4682D74-27A6-408E-B634-82A301A6CE2E}" destId="{5DF31992-21B9-42F9-8F4E-F2E6AA4208A2}" srcOrd="0" destOrd="0" parTransId="{7B481DB0-A403-44EA-80FD-C8379B7AE23F}" sibTransId="{A5C6C0A4-03AF-4998-BA7B-924EEAD3A37F}"/>
    <dgm:cxn modelId="{47C401EB-59FF-4D6F-B8E5-3549DB486393}" type="presOf" srcId="{5DF31992-21B9-42F9-8F4E-F2E6AA4208A2}" destId="{389E9757-E47B-4074-996D-EA50D1A00703}" srcOrd="0" destOrd="0" presId="urn:microsoft.com/office/officeart/2005/8/layout/vList2"/>
    <dgm:cxn modelId="{BCCB81EC-708B-42D6-BD7D-B161E84939EB}" srcId="{29922C72-AE14-4C4D-BCBF-6446B16F48CA}" destId="{D7210451-09E8-4BE7-89A2-D47FAE303F2C}" srcOrd="0" destOrd="0" parTransId="{8643D149-E438-49D6-8285-66AD69162103}" sibTransId="{C99EC9CC-BE6A-4CCC-80CF-4F5DD0BDB8F5}"/>
    <dgm:cxn modelId="{B2C17F46-7804-4ECD-BEA7-D996A45868B7}" type="presParOf" srcId="{EDD468D7-AF4F-496B-8964-478C82AF7EA3}" destId="{71378B79-B955-4CF7-9C57-0FD93E08631F}" srcOrd="0" destOrd="0" presId="urn:microsoft.com/office/officeart/2005/8/layout/vList2"/>
    <dgm:cxn modelId="{D8990096-900E-4824-9180-B09E9DBA85C2}" type="presParOf" srcId="{EDD468D7-AF4F-496B-8964-478C82AF7EA3}" destId="{94CEFBF0-F37E-4F1A-BCB4-20234949C8DB}" srcOrd="1" destOrd="0" presId="urn:microsoft.com/office/officeart/2005/8/layout/vList2"/>
    <dgm:cxn modelId="{9DE49E33-ED45-46BA-AD8D-D09293636DD0}" type="presParOf" srcId="{EDD468D7-AF4F-496B-8964-478C82AF7EA3}" destId="{708B2233-42E3-48DA-92F1-744B6CE6986A}" srcOrd="2" destOrd="0" presId="urn:microsoft.com/office/officeart/2005/8/layout/vList2"/>
    <dgm:cxn modelId="{9345B312-1D42-46EA-B279-C5D75AFC93CF}" type="presParOf" srcId="{EDD468D7-AF4F-496B-8964-478C82AF7EA3}" destId="{389E9757-E47B-4074-996D-EA50D1A00703}" srcOrd="3" destOrd="0" presId="urn:microsoft.com/office/officeart/2005/8/layout/vList2"/>
    <dgm:cxn modelId="{A9E27102-5735-4DE7-B7F7-29F80A83EC5A}" type="presParOf" srcId="{EDD468D7-AF4F-496B-8964-478C82AF7EA3}" destId="{3416ACF8-440B-4AE0-9236-5F303D1DB0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765F7-009A-4823-8A70-C89588AF03C5}">
      <dsp:nvSpPr>
        <dsp:cNvPr id="0" name=""/>
        <dsp:cNvSpPr/>
      </dsp:nvSpPr>
      <dsp:spPr>
        <a:xfrm>
          <a:off x="0" y="671"/>
          <a:ext cx="4697730" cy="1572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E2AC2-D744-49B1-911D-C35DBC0006E3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C6E31-29B6-479B-AD7F-ACBE667C1F5F}">
      <dsp:nvSpPr>
        <dsp:cNvPr id="0" name=""/>
        <dsp:cNvSpPr/>
      </dsp:nvSpPr>
      <dsp:spPr>
        <a:xfrm>
          <a:off x="1816103" y="671"/>
          <a:ext cx="288162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Lay Definition: Learning from the consequences that produce pain or discomfort. </a:t>
          </a:r>
        </a:p>
      </dsp:txBody>
      <dsp:txXfrm>
        <a:off x="1816103" y="671"/>
        <a:ext cx="2881626" cy="1572384"/>
      </dsp:txXfrm>
    </dsp:sp>
    <dsp:sp modelId="{A2003E34-DAB5-4CD9-8289-F0D6A9CD7992}">
      <dsp:nvSpPr>
        <dsp:cNvPr id="0" name=""/>
        <dsp:cNvSpPr/>
      </dsp:nvSpPr>
      <dsp:spPr>
        <a:xfrm>
          <a:off x="0" y="1966151"/>
          <a:ext cx="4697730" cy="1572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54722-120E-4669-9AB1-61D71E60FBCD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78FB2-883D-4D2D-A590-DECE289A0D5A}">
      <dsp:nvSpPr>
        <dsp:cNvPr id="0" name=""/>
        <dsp:cNvSpPr/>
      </dsp:nvSpPr>
      <dsp:spPr>
        <a:xfrm>
          <a:off x="1816103" y="1966151"/>
          <a:ext cx="288162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loss of reinforcers: reaction to this has survival value for the individual and for the species.  </a:t>
          </a:r>
        </a:p>
      </dsp:txBody>
      <dsp:txXfrm>
        <a:off x="1816103" y="1966151"/>
        <a:ext cx="2881626" cy="1572384"/>
      </dsp:txXfrm>
    </dsp:sp>
    <dsp:sp modelId="{F59BC1D8-7A57-436B-848C-543E5973EB26}">
      <dsp:nvSpPr>
        <dsp:cNvPr id="0" name=""/>
        <dsp:cNvSpPr/>
      </dsp:nvSpPr>
      <dsp:spPr>
        <a:xfrm>
          <a:off x="0" y="3931632"/>
          <a:ext cx="4697730" cy="1572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6E5D6-F336-4575-B7CD-45F483013FB2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9892D-125F-4D9D-BB3F-DC4235D65B46}">
      <dsp:nvSpPr>
        <dsp:cNvPr id="0" name=""/>
        <dsp:cNvSpPr/>
      </dsp:nvSpPr>
      <dsp:spPr>
        <a:xfrm>
          <a:off x="1816103" y="3931632"/>
          <a:ext cx="288162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Punishment teaches us not to repeat responses that cause us harm</a:t>
          </a:r>
          <a:br>
            <a:rPr lang="en-US" sz="1800" kern="1200"/>
          </a:br>
          <a:endParaRPr lang="en-US" sz="1800" kern="1200"/>
        </a:p>
      </dsp:txBody>
      <dsp:txXfrm>
        <a:off x="1816103" y="3931632"/>
        <a:ext cx="288162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C3FA-D473-4372-A91E-7F7DFE78DF39}">
      <dsp:nvSpPr>
        <dsp:cNvPr id="0" name=""/>
        <dsp:cNvSpPr/>
      </dsp:nvSpPr>
      <dsp:spPr>
        <a:xfrm>
          <a:off x="0" y="512712"/>
          <a:ext cx="4885203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74904" rIns="37914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/>
            <a:t>Presentation of a stimulus</a:t>
          </a:r>
          <a:r>
            <a:rPr lang="en-US" sz="1800" kern="1200" dirty="0"/>
            <a:t> (or an increase in the intensity of an already present stimulus) immediately following a behavior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Results in a </a:t>
          </a:r>
          <a:r>
            <a:rPr lang="en-US" sz="1800" b="1" i="1" kern="1200" dirty="0"/>
            <a:t>decrease</a:t>
          </a:r>
          <a:r>
            <a:rPr lang="en-US" sz="1800" kern="1200" dirty="0"/>
            <a:t> in the frequency of the behavior.</a:t>
          </a:r>
        </a:p>
      </dsp:txBody>
      <dsp:txXfrm>
        <a:off x="0" y="512712"/>
        <a:ext cx="4885203" cy="2381400"/>
      </dsp:txXfrm>
    </dsp:sp>
    <dsp:sp modelId="{DC7CDFAD-EFAB-4A92-8C7E-1445FCC7B3B2}">
      <dsp:nvSpPr>
        <dsp:cNvPr id="0" name=""/>
        <dsp:cNvSpPr/>
      </dsp:nvSpPr>
      <dsp:spPr>
        <a:xfrm>
          <a:off x="244260" y="247032"/>
          <a:ext cx="3419642" cy="5313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Positive or Type I Punishment</a:t>
          </a:r>
          <a:r>
            <a:rPr lang="en-US" sz="1800" kern="1200" dirty="0"/>
            <a:t> : </a:t>
          </a:r>
        </a:p>
      </dsp:txBody>
      <dsp:txXfrm>
        <a:off x="270199" y="272971"/>
        <a:ext cx="3367764" cy="479482"/>
      </dsp:txXfrm>
    </dsp:sp>
    <dsp:sp modelId="{26222DD3-A9F7-4BA9-8CF2-F00DA719F893}">
      <dsp:nvSpPr>
        <dsp:cNvPr id="0" name=""/>
        <dsp:cNvSpPr/>
      </dsp:nvSpPr>
      <dsp:spPr>
        <a:xfrm>
          <a:off x="0" y="3256993"/>
          <a:ext cx="4885203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74904" rIns="37914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/>
            <a:t>Termination</a:t>
          </a:r>
          <a:r>
            <a:rPr lang="en-US" sz="1800" kern="1200" dirty="0"/>
            <a:t> of an already present stimulus (or a decrease in the intensity of an already present stimulus) immediately following a behavior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Results in a </a:t>
          </a:r>
          <a:r>
            <a:rPr lang="en-US" sz="1800" b="1" i="1" kern="1200" dirty="0"/>
            <a:t>decrease</a:t>
          </a:r>
          <a:r>
            <a:rPr lang="en-US" sz="1800" kern="1200" dirty="0"/>
            <a:t> in the future frequency of the behavior.</a:t>
          </a:r>
        </a:p>
      </dsp:txBody>
      <dsp:txXfrm>
        <a:off x="0" y="3256993"/>
        <a:ext cx="4885203" cy="2381400"/>
      </dsp:txXfrm>
    </dsp:sp>
    <dsp:sp modelId="{ECF52B08-4D2C-4EC8-AE7B-6385C9A5B979}">
      <dsp:nvSpPr>
        <dsp:cNvPr id="0" name=""/>
        <dsp:cNvSpPr/>
      </dsp:nvSpPr>
      <dsp:spPr>
        <a:xfrm>
          <a:off x="244260" y="2991313"/>
          <a:ext cx="3419642" cy="5313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Negative or type II Punishment</a:t>
          </a:r>
          <a:r>
            <a:rPr lang="en-US" sz="1800" kern="1200" dirty="0"/>
            <a:t>: </a:t>
          </a:r>
        </a:p>
      </dsp:txBody>
      <dsp:txXfrm>
        <a:off x="270199" y="3017252"/>
        <a:ext cx="336776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19448-F3AA-4B15-8C2B-578A39D785E7}">
      <dsp:nvSpPr>
        <dsp:cNvPr id="0" name=""/>
        <dsp:cNvSpPr/>
      </dsp:nvSpPr>
      <dsp:spPr>
        <a:xfrm>
          <a:off x="0" y="360387"/>
          <a:ext cx="4885203" cy="12647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Aversive events are associated with BOTH positive punishment and with negative reinforcement</a:t>
          </a:r>
        </a:p>
      </dsp:txBody>
      <dsp:txXfrm>
        <a:off x="61741" y="422128"/>
        <a:ext cx="4761721" cy="1141288"/>
      </dsp:txXfrm>
    </dsp:sp>
    <dsp:sp modelId="{A4FE3F5F-BA65-4E4D-B9E4-AA5C4DAD09C3}">
      <dsp:nvSpPr>
        <dsp:cNvPr id="0" name=""/>
        <dsp:cNvSpPr/>
      </dsp:nvSpPr>
      <dsp:spPr>
        <a:xfrm>
          <a:off x="0" y="1691398"/>
          <a:ext cx="4885203" cy="126477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Term </a:t>
          </a:r>
          <a:r>
            <a:rPr lang="en-US" sz="2300" b="1" i="1" kern="1200" dirty="0"/>
            <a:t>aversive control</a:t>
          </a:r>
          <a:r>
            <a:rPr lang="en-US" sz="2300" kern="1200" dirty="0"/>
            <a:t> is often used to describe an intervention involving either or both of these two principles.</a:t>
          </a:r>
        </a:p>
      </dsp:txBody>
      <dsp:txXfrm>
        <a:off x="61741" y="1753139"/>
        <a:ext cx="4761721" cy="1141288"/>
      </dsp:txXfrm>
    </dsp:sp>
    <dsp:sp modelId="{4877705B-FC8F-4C36-9800-52E96447E71D}">
      <dsp:nvSpPr>
        <dsp:cNvPr id="0" name=""/>
        <dsp:cNvSpPr/>
      </dsp:nvSpPr>
      <dsp:spPr>
        <a:xfrm>
          <a:off x="0" y="3022408"/>
          <a:ext cx="4885203" cy="126477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This makes concepts confusing:</a:t>
          </a:r>
        </a:p>
      </dsp:txBody>
      <dsp:txXfrm>
        <a:off x="61741" y="3084149"/>
        <a:ext cx="4761721" cy="1141288"/>
      </dsp:txXfrm>
    </dsp:sp>
    <dsp:sp modelId="{03E1ED2C-EC4C-4232-849A-2CB07FB00BEC}">
      <dsp:nvSpPr>
        <dsp:cNvPr id="0" name=""/>
        <dsp:cNvSpPr/>
      </dsp:nvSpPr>
      <dsp:spPr>
        <a:xfrm>
          <a:off x="0" y="4287178"/>
          <a:ext cx="4885203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rgbClr val="C00000"/>
              </a:solidFill>
            </a:rPr>
            <a:t>Positive punishment</a:t>
          </a:r>
          <a:r>
            <a:rPr lang="en-US" sz="1800" kern="1200" dirty="0"/>
            <a:t>: decreasing responding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rgbClr val="C00000"/>
              </a:solidFill>
            </a:rPr>
            <a:t>Negative reinforcement</a:t>
          </a:r>
          <a:r>
            <a:rPr lang="en-US" sz="1800" kern="1200" dirty="0"/>
            <a:t>: increasing responding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4287178"/>
        <a:ext cx="4885203" cy="1237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6DB67-0288-43CB-8A73-8CADA9BE0067}">
      <dsp:nvSpPr>
        <dsp:cNvPr id="0" name=""/>
        <dsp:cNvSpPr/>
      </dsp:nvSpPr>
      <dsp:spPr>
        <a:xfrm>
          <a:off x="0" y="8940"/>
          <a:ext cx="4885203" cy="191360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Stimulus condition </a:t>
          </a:r>
          <a:r>
            <a:rPr lang="en-US" sz="2200" kern="1200" dirty="0"/>
            <a:t>in the presence of which a response has a lower probability of occurrence than it does in its absence </a:t>
          </a:r>
        </a:p>
      </dsp:txBody>
      <dsp:txXfrm>
        <a:off x="93415" y="102355"/>
        <a:ext cx="4698373" cy="1726778"/>
      </dsp:txXfrm>
    </dsp:sp>
    <dsp:sp modelId="{49293A81-5540-4BF8-AEBF-56E7CF6126B7}">
      <dsp:nvSpPr>
        <dsp:cNvPr id="0" name=""/>
        <dsp:cNvSpPr/>
      </dsp:nvSpPr>
      <dsp:spPr>
        <a:xfrm>
          <a:off x="0" y="1985908"/>
          <a:ext cx="4885203" cy="191360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C00000"/>
              </a:solidFill>
            </a:rPr>
            <a:t>Response-contingent punishment</a:t>
          </a:r>
          <a:r>
            <a:rPr lang="en-US" sz="2200" kern="1200" dirty="0">
              <a:solidFill>
                <a:srgbClr val="C00000"/>
              </a:solidFill>
            </a:rPr>
            <a:t>: </a:t>
          </a:r>
          <a:r>
            <a:rPr lang="en-US" sz="2200" kern="1200" dirty="0"/>
            <a:t>Delivery in the presence of the stimulus.</a:t>
          </a:r>
        </a:p>
      </dsp:txBody>
      <dsp:txXfrm>
        <a:off x="93415" y="2079323"/>
        <a:ext cx="4698373" cy="1726778"/>
      </dsp:txXfrm>
    </dsp:sp>
    <dsp:sp modelId="{BA384134-7631-4F31-A2BC-A9683BDA7171}">
      <dsp:nvSpPr>
        <dsp:cNvPr id="0" name=""/>
        <dsp:cNvSpPr/>
      </dsp:nvSpPr>
      <dsp:spPr>
        <a:xfrm>
          <a:off x="0" y="3962877"/>
          <a:ext cx="4885203" cy="191360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punishment occurs only in some stimulus conditions and not in others: </a:t>
          </a:r>
          <a:r>
            <a:rPr lang="en-US" sz="2200" i="1" kern="1200" dirty="0">
              <a:solidFill>
                <a:srgbClr val="C00000"/>
              </a:solidFill>
            </a:rPr>
            <a:t>the suppressive effects of punishment will be most prevalent under those conditions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93415" y="4056292"/>
        <a:ext cx="4698373" cy="1726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57670-F409-4E38-A0A2-5530CE0E9E3B}">
      <dsp:nvSpPr>
        <dsp:cNvPr id="0" name=""/>
        <dsp:cNvSpPr/>
      </dsp:nvSpPr>
      <dsp:spPr>
        <a:xfrm>
          <a:off x="0" y="311023"/>
          <a:ext cx="488520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Competing response hypothesis</a:t>
          </a:r>
          <a:endParaRPr lang="en-US" sz="2700" kern="1200"/>
        </a:p>
      </dsp:txBody>
      <dsp:txXfrm>
        <a:off x="31613" y="342636"/>
        <a:ext cx="4821977" cy="584369"/>
      </dsp:txXfrm>
    </dsp:sp>
    <dsp:sp modelId="{5D926ACC-BE25-4559-93EC-A5D8E5DD8800}">
      <dsp:nvSpPr>
        <dsp:cNvPr id="0" name=""/>
        <dsp:cNvSpPr/>
      </dsp:nvSpPr>
      <dsp:spPr>
        <a:xfrm>
          <a:off x="0" y="958618"/>
          <a:ext cx="4885203" cy="16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Dog learned motor responses which alleviated or attenuated shock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Those were used in shuttle situation, but ineffective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Thus learn the wrong responses</a:t>
          </a:r>
        </a:p>
      </dsp:txBody>
      <dsp:txXfrm>
        <a:off x="0" y="958618"/>
        <a:ext cx="4885203" cy="1676699"/>
      </dsp:txXfrm>
    </dsp:sp>
    <dsp:sp modelId="{A58EB3E6-CBEA-4BE7-8724-13E8FFBD533E}">
      <dsp:nvSpPr>
        <dsp:cNvPr id="0" name=""/>
        <dsp:cNvSpPr/>
      </dsp:nvSpPr>
      <dsp:spPr>
        <a:xfrm>
          <a:off x="0" y="2635318"/>
          <a:ext cx="4885203" cy="647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Adaptation hypothesis</a:t>
          </a:r>
          <a:endParaRPr lang="en-US" sz="2700" kern="1200"/>
        </a:p>
      </dsp:txBody>
      <dsp:txXfrm>
        <a:off x="31613" y="2666931"/>
        <a:ext cx="4821977" cy="584369"/>
      </dsp:txXfrm>
    </dsp:sp>
    <dsp:sp modelId="{C52AFF24-9A12-4D25-AD94-52017E744D8C}">
      <dsp:nvSpPr>
        <dsp:cNvPr id="0" name=""/>
        <dsp:cNvSpPr/>
      </dsp:nvSpPr>
      <dsp:spPr>
        <a:xfrm>
          <a:off x="0" y="3282913"/>
          <a:ext cx="4885203" cy="229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Organisms sensitive to independence of events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Most situations: understand that shock is not dependent on their behavior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In LH: not make this distinction, rather shock WAS dependent on their behavior</a:t>
          </a:r>
        </a:p>
      </dsp:txBody>
      <dsp:txXfrm>
        <a:off x="0" y="3282913"/>
        <a:ext cx="4885203" cy="229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AE34-A8E9-45CD-8FCC-502351199D9A}">
      <dsp:nvSpPr>
        <dsp:cNvPr id="0" name=""/>
        <dsp:cNvSpPr/>
      </dsp:nvSpPr>
      <dsp:spPr>
        <a:xfrm>
          <a:off x="0" y="344128"/>
          <a:ext cx="4885203" cy="1289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Original Attempts: 2 separate shock locations: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   harness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   alley-way/</a:t>
          </a:r>
          <a:r>
            <a:rPr lang="en-US" sz="1900" kern="1200" dirty="0" err="1"/>
            <a:t>shuttlebox</a:t>
          </a:r>
          <a:endParaRPr lang="en-US" sz="1900" kern="1200" dirty="0"/>
        </a:p>
      </dsp:txBody>
      <dsp:txXfrm>
        <a:off x="62940" y="407068"/>
        <a:ext cx="4759323" cy="1163460"/>
      </dsp:txXfrm>
    </dsp:sp>
    <dsp:sp modelId="{BEC1513C-3E6F-4E83-B660-4C65176EFB98}">
      <dsp:nvSpPr>
        <dsp:cNvPr id="0" name=""/>
        <dsp:cNvSpPr/>
      </dsp:nvSpPr>
      <dsp:spPr>
        <a:xfrm>
          <a:off x="0" y="1688188"/>
          <a:ext cx="4885203" cy="7209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Then conducted several additional procedures:</a:t>
          </a:r>
        </a:p>
      </dsp:txBody>
      <dsp:txXfrm>
        <a:off x="35194" y="1723382"/>
        <a:ext cx="4814815" cy="650572"/>
      </dsp:txXfrm>
    </dsp:sp>
    <dsp:sp modelId="{EBFF93C9-73A8-4BA8-9E4D-21D0B74745D2}">
      <dsp:nvSpPr>
        <dsp:cNvPr id="0" name=""/>
        <dsp:cNvSpPr/>
      </dsp:nvSpPr>
      <dsp:spPr>
        <a:xfrm>
          <a:off x="0" y="2409148"/>
          <a:ext cx="4885203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Inescapable shock exposure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instrumental escape/avoidance training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Testing for chronic failure to escape</a:t>
          </a:r>
        </a:p>
      </dsp:txBody>
      <dsp:txXfrm>
        <a:off x="0" y="2409148"/>
        <a:ext cx="4885203" cy="786599"/>
      </dsp:txXfrm>
    </dsp:sp>
    <dsp:sp modelId="{834DA42D-360F-4EDE-B582-464737A371F1}">
      <dsp:nvSpPr>
        <dsp:cNvPr id="0" name=""/>
        <dsp:cNvSpPr/>
      </dsp:nvSpPr>
      <dsp:spPr>
        <a:xfrm>
          <a:off x="0" y="3195748"/>
          <a:ext cx="4885203" cy="47268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TREATMENT</a:t>
          </a:r>
        </a:p>
      </dsp:txBody>
      <dsp:txXfrm>
        <a:off x="23075" y="3218823"/>
        <a:ext cx="4839053" cy="426534"/>
      </dsp:txXfrm>
    </dsp:sp>
    <dsp:sp modelId="{B4BF64C7-29FC-44BE-BE13-1430FFB62DB4}">
      <dsp:nvSpPr>
        <dsp:cNvPr id="0" name=""/>
        <dsp:cNvSpPr/>
      </dsp:nvSpPr>
      <dsp:spPr>
        <a:xfrm>
          <a:off x="0" y="3668433"/>
          <a:ext cx="4885203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Removed barrier between sides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Opened observation windows on opposite side of box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Humans called dogs to safety side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Forced escape/avoidance</a:t>
          </a:r>
        </a:p>
      </dsp:txBody>
      <dsp:txXfrm>
        <a:off x="0" y="3668433"/>
        <a:ext cx="4885203" cy="1042245"/>
      </dsp:txXfrm>
    </dsp:sp>
    <dsp:sp modelId="{0657D0DB-8420-4514-AA2A-4632B53FAB8B}">
      <dsp:nvSpPr>
        <dsp:cNvPr id="0" name=""/>
        <dsp:cNvSpPr/>
      </dsp:nvSpPr>
      <dsp:spPr>
        <a:xfrm>
          <a:off x="0" y="4710678"/>
          <a:ext cx="4885203" cy="83061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Recovery: testing again for LH</a:t>
          </a:r>
        </a:p>
      </dsp:txBody>
      <dsp:txXfrm>
        <a:off x="40547" y="4751225"/>
        <a:ext cx="4804109" cy="749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0E9C7-4797-4B3F-9A5F-DD8DF22ADD9F}">
      <dsp:nvSpPr>
        <dsp:cNvPr id="0" name=""/>
        <dsp:cNvSpPr/>
      </dsp:nvSpPr>
      <dsp:spPr>
        <a:xfrm>
          <a:off x="0" y="120051"/>
          <a:ext cx="4885203" cy="1831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Many of our foster, shelter and rescue dogs show symptoms of learned helplessness</a:t>
          </a:r>
        </a:p>
      </dsp:txBody>
      <dsp:txXfrm>
        <a:off x="89424" y="209475"/>
        <a:ext cx="4706355" cy="1653006"/>
      </dsp:txXfrm>
    </dsp:sp>
    <dsp:sp modelId="{5D4DD562-DBE8-474A-A18A-8A0AE15081B2}">
      <dsp:nvSpPr>
        <dsp:cNvPr id="0" name=""/>
        <dsp:cNvSpPr/>
      </dsp:nvSpPr>
      <dsp:spPr>
        <a:xfrm>
          <a:off x="0" y="2026785"/>
          <a:ext cx="4885203" cy="183185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Misunderstanding their behavior for obstinacy, aggression, or other misbehavior will lead to worsening behavior</a:t>
          </a:r>
        </a:p>
      </dsp:txBody>
      <dsp:txXfrm>
        <a:off x="89424" y="2116209"/>
        <a:ext cx="4706355" cy="1653006"/>
      </dsp:txXfrm>
    </dsp:sp>
    <dsp:sp modelId="{24C45DA6-86AA-4A29-A93B-6E580DDD269F}">
      <dsp:nvSpPr>
        <dsp:cNvPr id="0" name=""/>
        <dsp:cNvSpPr/>
      </dsp:nvSpPr>
      <dsp:spPr>
        <a:xfrm>
          <a:off x="0" y="3933520"/>
          <a:ext cx="4885203" cy="18318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Must understand that much of their misbehavior elicited due to LH</a:t>
          </a:r>
        </a:p>
      </dsp:txBody>
      <dsp:txXfrm>
        <a:off x="89424" y="4022944"/>
        <a:ext cx="4706355" cy="16530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78B79-B955-4CF7-9C57-0FD93E08631F}">
      <dsp:nvSpPr>
        <dsp:cNvPr id="0" name=""/>
        <dsp:cNvSpPr/>
      </dsp:nvSpPr>
      <dsp:spPr>
        <a:xfrm>
          <a:off x="0" y="665712"/>
          <a:ext cx="4885203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Living room: looks like a humans’ home living room</a:t>
          </a:r>
        </a:p>
      </dsp:txBody>
      <dsp:txXfrm>
        <a:off x="44664" y="710376"/>
        <a:ext cx="4795875" cy="825612"/>
      </dsp:txXfrm>
    </dsp:sp>
    <dsp:sp modelId="{94CEFBF0-F37E-4F1A-BCB4-20234949C8DB}">
      <dsp:nvSpPr>
        <dsp:cNvPr id="0" name=""/>
        <dsp:cNvSpPr/>
      </dsp:nvSpPr>
      <dsp:spPr>
        <a:xfrm>
          <a:off x="0" y="1580652"/>
          <a:ext cx="4885203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Not a cage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Most likely paired with good human-dog interactions</a:t>
          </a:r>
        </a:p>
      </dsp:txBody>
      <dsp:txXfrm>
        <a:off x="0" y="1580652"/>
        <a:ext cx="4885203" cy="880785"/>
      </dsp:txXfrm>
    </dsp:sp>
    <dsp:sp modelId="{708B2233-42E3-48DA-92F1-744B6CE6986A}">
      <dsp:nvSpPr>
        <dsp:cNvPr id="0" name=""/>
        <dsp:cNvSpPr/>
      </dsp:nvSpPr>
      <dsp:spPr>
        <a:xfrm>
          <a:off x="0" y="2461438"/>
          <a:ext cx="4885203" cy="9149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Living room provides place for</a:t>
          </a:r>
        </a:p>
      </dsp:txBody>
      <dsp:txXfrm>
        <a:off x="44664" y="2506102"/>
        <a:ext cx="4795875" cy="825612"/>
      </dsp:txXfrm>
    </dsp:sp>
    <dsp:sp modelId="{389E9757-E47B-4074-996D-EA50D1A00703}">
      <dsp:nvSpPr>
        <dsp:cNvPr id="0" name=""/>
        <dsp:cNvSpPr/>
      </dsp:nvSpPr>
      <dsp:spPr>
        <a:xfrm>
          <a:off x="0" y="3376378"/>
          <a:ext cx="4885203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Social interaction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Behavioral assessment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Training</a:t>
          </a:r>
        </a:p>
      </dsp:txBody>
      <dsp:txXfrm>
        <a:off x="0" y="3376378"/>
        <a:ext cx="4885203" cy="928395"/>
      </dsp:txXfrm>
    </dsp:sp>
    <dsp:sp modelId="{3416ACF8-440B-4AE0-9236-5F303D1DB0B4}">
      <dsp:nvSpPr>
        <dsp:cNvPr id="0" name=""/>
        <dsp:cNvSpPr/>
      </dsp:nvSpPr>
      <dsp:spPr>
        <a:xfrm>
          <a:off x="0" y="4304773"/>
          <a:ext cx="4885203" cy="9149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Make human interactions contingent on appropriate social behavior in dogs</a:t>
          </a:r>
        </a:p>
      </dsp:txBody>
      <dsp:txXfrm>
        <a:off x="44664" y="4349437"/>
        <a:ext cx="4795875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E202D-762E-447F-8CBD-A7B2F7AD56A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99A0-C7E5-496A-80FC-A55E59D6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10C07-5134-4FE2-AD26-185FC04E1B3D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CA6FA5-75B0-48E6-ABB3-A8B427B96994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FCA66-A633-4FA5-BB74-1F5C7C8F93C5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C9BEB8-FFF1-4C9C-98F9-3530FA8F7C9A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3A95A-4F12-4495-BCA9-BD9031DE43E2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4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2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FDE3-B570-4C09-8061-AF03CF79C44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AEED-1083-451B-9745-4911CA0C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3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carolinahealthnews.org/2020/09/23/your-therapy-dog-might-have-to-miss-your-dental-appointment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700">
                <a:solidFill>
                  <a:srgbClr val="FFFFFF"/>
                </a:solidFill>
              </a:rPr>
              <a:t>Punishment</a:t>
            </a:r>
            <a:br>
              <a:rPr lang="en-US" altLang="en-US" sz="3700">
                <a:solidFill>
                  <a:srgbClr val="FFFFFF"/>
                </a:solidFill>
              </a:rPr>
            </a:br>
            <a:r>
              <a:rPr lang="en-US" altLang="en-US" sz="3700">
                <a:solidFill>
                  <a:srgbClr val="FFFFFF"/>
                </a:solidFill>
              </a:rPr>
              <a:t>and</a:t>
            </a:r>
            <a:br>
              <a:rPr lang="en-US" altLang="en-US" sz="3700">
                <a:solidFill>
                  <a:srgbClr val="FFFFFF"/>
                </a:solidFill>
              </a:rPr>
            </a:br>
            <a:r>
              <a:rPr lang="en-US" altLang="en-US" sz="3700">
                <a:solidFill>
                  <a:srgbClr val="FFFFFF"/>
                </a:solidFill>
              </a:rPr>
              <a:t>Learned Helplessness</a:t>
            </a:r>
          </a:p>
        </p:txBody>
      </p:sp>
    </p:spTree>
    <p:extLst>
      <p:ext uri="{BB962C8B-B14F-4D97-AF65-F5344CB8AC3E}">
        <p14:creationId xmlns:p14="http://schemas.microsoft.com/office/powerpoint/2010/main" val="332618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rgbClr val="FFFFFF"/>
                </a:solidFill>
              </a:rPr>
              <a:t>PUNISHMENT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is not just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the opposite of  Reinforcement</a:t>
            </a:r>
            <a:endParaRPr lang="en-US" altLang="en-US" sz="2800" dirty="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4031" y="885651"/>
            <a:ext cx="4893915" cy="461684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100"/>
              <a:t>Is all we learned about positive reinforcement true, in mirror-image form, of punishment?  </a:t>
            </a:r>
          </a:p>
          <a:p>
            <a:pPr lvl="1" eaLnBrk="1" hangingPunct="1"/>
            <a:r>
              <a:rPr lang="en-US" altLang="en-US" sz="2100"/>
              <a:t>Perhaps not.</a:t>
            </a:r>
          </a:p>
          <a:p>
            <a:pPr eaLnBrk="1" hangingPunct="1"/>
            <a:endParaRPr lang="en-US" altLang="en-US" sz="2100"/>
          </a:p>
          <a:p>
            <a:pPr eaLnBrk="1" hangingPunct="1"/>
            <a:r>
              <a:rPr lang="en-US" altLang="en-US" sz="2100"/>
              <a:t>Any operant punishment situation is really a </a:t>
            </a:r>
            <a:r>
              <a:rPr lang="en-US" altLang="en-US" sz="2100" b="1"/>
              <a:t>punishment </a:t>
            </a:r>
            <a:r>
              <a:rPr lang="en-US" altLang="en-US" sz="2100" b="1" u="sng"/>
              <a:t>plus</a:t>
            </a:r>
            <a:r>
              <a:rPr lang="en-US" altLang="en-US" sz="2100" b="1"/>
              <a:t> reinforcement </a:t>
            </a:r>
            <a:r>
              <a:rPr lang="en-US" altLang="en-US" sz="2100"/>
              <a:t>situation.</a:t>
            </a:r>
          </a:p>
        </p:txBody>
      </p:sp>
    </p:spTree>
    <p:extLst>
      <p:ext uri="{BB962C8B-B14F-4D97-AF65-F5344CB8AC3E}">
        <p14:creationId xmlns:p14="http://schemas.microsoft.com/office/powerpoint/2010/main" val="650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Punishment + Reinforcement?</a:t>
            </a:r>
            <a:endParaRPr lang="en-US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4031" y="885651"/>
            <a:ext cx="4893915" cy="4616849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i="1" dirty="0"/>
              <a:t>For punishment to suppress operant responding, responses must already be occurring with some frequency.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100" i="1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For responses to occur, they must be producing reinforcement.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1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rgbClr val="C00000"/>
                </a:solidFill>
              </a:rPr>
              <a:t>So, effect of punishment reflects </a:t>
            </a:r>
            <a:r>
              <a:rPr lang="en-US" sz="2100" b="1" u="sng" dirty="0">
                <a:solidFill>
                  <a:srgbClr val="C00000"/>
                </a:solidFill>
              </a:rPr>
              <a:t>interaction</a:t>
            </a:r>
            <a:r>
              <a:rPr lang="en-US" sz="2100" dirty="0">
                <a:solidFill>
                  <a:srgbClr val="C00000"/>
                </a:solidFill>
              </a:rPr>
              <a:t> of two contingencies--</a:t>
            </a:r>
            <a:r>
              <a:rPr lang="en-US" sz="2100" b="1" dirty="0">
                <a:solidFill>
                  <a:srgbClr val="C00000"/>
                </a:solidFill>
              </a:rPr>
              <a:t>reinforcement and punishment.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1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Jointly operate in most situations.</a:t>
            </a:r>
          </a:p>
        </p:txBody>
      </p:sp>
    </p:spTree>
    <p:extLst>
      <p:ext uri="{BB962C8B-B14F-4D97-AF65-F5344CB8AC3E}">
        <p14:creationId xmlns:p14="http://schemas.microsoft.com/office/powerpoint/2010/main" val="42300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FFFFFF"/>
                </a:solidFill>
              </a:rPr>
              <a:t>Punishment Intensity:  </a:t>
            </a:r>
            <a:endParaRPr lang="en-US" altLang="en-US" sz="350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2100" dirty="0">
                <a:solidFill>
                  <a:srgbClr val="FEFFFF"/>
                </a:solidFill>
              </a:rPr>
              <a:t>As intensity of punishing stimulus increases, degree of suppression of reinforced </a:t>
            </a:r>
            <a:r>
              <a:rPr lang="en-US" altLang="en-US" sz="2100" dirty="0" err="1">
                <a:solidFill>
                  <a:srgbClr val="FEFFFF"/>
                </a:solidFill>
              </a:rPr>
              <a:t>behaivor</a:t>
            </a:r>
            <a:r>
              <a:rPr lang="en-US" altLang="en-US" sz="2100" dirty="0">
                <a:solidFill>
                  <a:srgbClr val="FEFFFF"/>
                </a:solidFill>
              </a:rPr>
              <a:t> increases.  </a:t>
            </a:r>
          </a:p>
          <a:p>
            <a:pPr eaLnBrk="1" hangingPunct="1">
              <a:defRPr/>
            </a:pPr>
            <a:endParaRPr lang="en-US" altLang="en-US" sz="2100" dirty="0">
              <a:solidFill>
                <a:srgbClr val="FEFFFF"/>
              </a:solidFill>
            </a:endParaRP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EFFFF"/>
                </a:solidFill>
              </a:rPr>
              <a:t>If very intense shock is used, then suppression may be virtually complete.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100" dirty="0">
                <a:solidFill>
                  <a:srgbClr val="FEFFFF"/>
                </a:solidFill>
              </a:rPr>
              <a:t>	(think about it!) </a:t>
            </a:r>
          </a:p>
        </p:txBody>
      </p:sp>
    </p:spTree>
    <p:extLst>
      <p:ext uri="{BB962C8B-B14F-4D97-AF65-F5344CB8AC3E}">
        <p14:creationId xmlns:p14="http://schemas.microsoft.com/office/powerpoint/2010/main" val="36426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Role of past experience!</a:t>
            </a:r>
            <a:br>
              <a:rPr lang="en-US" altLang="en-US" dirty="0">
                <a:solidFill>
                  <a:srgbClr val="FFFFFF"/>
                </a:solidFill>
              </a:rPr>
            </a:b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Context and experience matter</a:t>
            </a:r>
            <a:br>
              <a:rPr lang="en-US" altLang="en-US" dirty="0">
                <a:solidFill>
                  <a:srgbClr val="FFFFFF"/>
                </a:solidFill>
              </a:rPr>
            </a:br>
            <a:endParaRPr lang="en-US" altLang="en-US" dirty="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86600-D750-4C37-A03A-747B5E13FE53}"/>
              </a:ext>
            </a:extLst>
          </p:cNvPr>
          <p:cNvSpPr/>
          <p:nvPr/>
        </p:nvSpPr>
        <p:spPr>
          <a:xfrm>
            <a:off x="4764459" y="916660"/>
            <a:ext cx="3429666" cy="1312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EADBE-32C2-4F36-B388-467E3C4520D6}"/>
              </a:ext>
            </a:extLst>
          </p:cNvPr>
          <p:cNvSpPr/>
          <p:nvPr/>
        </p:nvSpPr>
        <p:spPr>
          <a:xfrm>
            <a:off x="4799934" y="2557913"/>
            <a:ext cx="3429666" cy="13127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5AF6C4-9520-43E8-9E6B-2546D50ADC84}"/>
              </a:ext>
            </a:extLst>
          </p:cNvPr>
          <p:cNvSpPr/>
          <p:nvPr/>
        </p:nvSpPr>
        <p:spPr>
          <a:xfrm>
            <a:off x="4724400" y="4291893"/>
            <a:ext cx="3429666" cy="1312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D955B-D149-4189-A1E5-04B779C9E7E7}"/>
              </a:ext>
            </a:extLst>
          </p:cNvPr>
          <p:cNvSpPr txBox="1"/>
          <p:nvPr/>
        </p:nvSpPr>
        <p:spPr>
          <a:xfrm>
            <a:off x="4908951" y="4403488"/>
            <a:ext cx="33627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/>
              <a:t>If animal has experienced intensities going from severe to intermediate, then there will be little suppression.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39A3B-D736-4EF4-AEAE-82972DF43EF7}"/>
              </a:ext>
            </a:extLst>
          </p:cNvPr>
          <p:cNvSpPr txBox="1"/>
          <p:nvPr/>
        </p:nvSpPr>
        <p:spPr>
          <a:xfrm>
            <a:off x="4827397" y="2648744"/>
            <a:ext cx="32491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If animal has experienced intensities going from mild to intermediate, then there will be substantial suppression.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3EF05-761C-4CED-9A43-BA52FEA5DEBA}"/>
              </a:ext>
            </a:extLst>
          </p:cNvPr>
          <p:cNvSpPr txBox="1"/>
          <p:nvPr/>
        </p:nvSpPr>
        <p:spPr>
          <a:xfrm>
            <a:off x="4934351" y="1028255"/>
            <a:ext cx="30352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/>
              <a:t>Suppressive effect of an intermediate shock intensity depends on animal’s past experience with shock.  </a:t>
            </a:r>
          </a:p>
        </p:txBody>
      </p:sp>
    </p:spTree>
    <p:extLst>
      <p:ext uri="{BB962C8B-B14F-4D97-AF65-F5344CB8AC3E}">
        <p14:creationId xmlns:p14="http://schemas.microsoft.com/office/powerpoint/2010/main" val="101670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FFFFFF"/>
                </a:solidFill>
              </a:rPr>
              <a:t>Immediate is Best!</a:t>
            </a:r>
            <a:br>
              <a:rPr lang="en-US" altLang="en-US" sz="3500">
                <a:solidFill>
                  <a:srgbClr val="FFFFFF"/>
                </a:solidFill>
              </a:rPr>
            </a:br>
            <a:endParaRPr lang="en-US" altLang="en-US" sz="350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100">
                <a:solidFill>
                  <a:srgbClr val="FEFFFF"/>
                </a:solidFill>
              </a:rPr>
              <a:t>For punishment to be maximally effective, it must </a:t>
            </a:r>
            <a:r>
              <a:rPr lang="en-US" altLang="en-US" sz="2100" b="1" i="1">
                <a:solidFill>
                  <a:srgbClr val="FEFFFF"/>
                </a:solidFill>
              </a:rPr>
              <a:t>immediately</a:t>
            </a:r>
            <a:r>
              <a:rPr lang="en-US" altLang="en-US" sz="2100" b="1">
                <a:solidFill>
                  <a:srgbClr val="FEFFFF"/>
                </a:solidFill>
              </a:rPr>
              <a:t> follow </a:t>
            </a:r>
            <a:r>
              <a:rPr lang="en-US" altLang="en-US" sz="2100">
                <a:solidFill>
                  <a:srgbClr val="FEFFFF"/>
                </a:solidFill>
              </a:rPr>
              <a:t>operant response. </a:t>
            </a:r>
          </a:p>
          <a:p>
            <a:pPr eaLnBrk="1" hangingPunct="1"/>
            <a:endParaRPr lang="en-US" altLang="en-US" sz="2100">
              <a:solidFill>
                <a:srgbClr val="FEFFFF"/>
              </a:solidFill>
            </a:endParaRPr>
          </a:p>
          <a:p>
            <a:pPr eaLnBrk="1" hangingPunct="1"/>
            <a:r>
              <a:rPr lang="en-US" altLang="en-US" sz="2100">
                <a:solidFill>
                  <a:srgbClr val="FEFFFF"/>
                </a:solidFill>
              </a:rPr>
              <a:t>As delay interval between response and punishment increases, amount of suppression decreases.</a:t>
            </a:r>
          </a:p>
        </p:txBody>
      </p:sp>
    </p:spTree>
    <p:extLst>
      <p:ext uri="{BB962C8B-B14F-4D97-AF65-F5344CB8AC3E}">
        <p14:creationId xmlns:p14="http://schemas.microsoft.com/office/powerpoint/2010/main" val="9750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FFFFFF"/>
                </a:solidFill>
              </a:rPr>
              <a:t>Probability of a punisher</a:t>
            </a:r>
            <a:endParaRPr lang="en-US" altLang="en-US" sz="350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 fontScale="92500"/>
          </a:bodyPr>
          <a:lstStyle/>
          <a:p>
            <a:pPr eaLnBrk="1" hangingPunct="1">
              <a:defRPr/>
            </a:pPr>
            <a:r>
              <a:rPr lang="en-US" sz="2100" dirty="0">
                <a:solidFill>
                  <a:srgbClr val="FEFFFF"/>
                </a:solidFill>
              </a:rPr>
              <a:t>Should be certain (as close to 1.0 as possible) and follow </a:t>
            </a:r>
            <a:r>
              <a:rPr lang="en-US" sz="2100" i="1" dirty="0">
                <a:solidFill>
                  <a:srgbClr val="FEFFFF"/>
                </a:solidFill>
              </a:rPr>
              <a:t>each</a:t>
            </a:r>
            <a:r>
              <a:rPr lang="en-US" sz="2100" dirty="0">
                <a:solidFill>
                  <a:srgbClr val="FEFFFF"/>
                </a:solidFill>
              </a:rPr>
              <a:t> operant response.</a:t>
            </a:r>
          </a:p>
          <a:p>
            <a:pPr lvl="1" eaLnBrk="1" hangingPunct="1">
              <a:defRPr/>
            </a:pPr>
            <a:r>
              <a:rPr lang="en-US" sz="2100" dirty="0">
                <a:solidFill>
                  <a:srgbClr val="FEFFFF"/>
                </a:solidFill>
              </a:rPr>
              <a:t>Probability of punishment should be 1.0 (IF you make a response, THEN you get punisher)</a:t>
            </a:r>
          </a:p>
          <a:p>
            <a:pPr eaLnBrk="1" hangingPunct="1">
              <a:defRPr/>
            </a:pPr>
            <a:endParaRPr lang="en-US" sz="2100" dirty="0">
              <a:solidFill>
                <a:srgbClr val="FEFFFF"/>
              </a:solidFill>
            </a:endParaRPr>
          </a:p>
          <a:p>
            <a:pPr eaLnBrk="1" hangingPunct="1">
              <a:defRPr/>
            </a:pPr>
            <a:r>
              <a:rPr lang="en-US" sz="2100" dirty="0">
                <a:solidFill>
                  <a:srgbClr val="FEFFFF"/>
                </a:solidFill>
              </a:rPr>
              <a:t>When responses are punished intermittently, effectiveness of punishment procedure is reduced.</a:t>
            </a:r>
          </a:p>
          <a:p>
            <a:pPr eaLnBrk="1" hangingPunct="1">
              <a:defRPr/>
            </a:pPr>
            <a:endParaRPr lang="en-US" sz="2100" dirty="0">
              <a:solidFill>
                <a:srgbClr val="FEFFFF"/>
              </a:solidFill>
            </a:endParaRPr>
          </a:p>
          <a:p>
            <a:pPr eaLnBrk="1" hangingPunct="1">
              <a:defRPr/>
            </a:pPr>
            <a:r>
              <a:rPr lang="en-US" sz="2100" dirty="0">
                <a:solidFill>
                  <a:srgbClr val="FEFFFF"/>
                </a:solidFill>
              </a:rPr>
              <a:t>Is this different than what observe with reinforcement? Think about it!</a:t>
            </a:r>
          </a:p>
        </p:txBody>
      </p:sp>
    </p:spTree>
    <p:extLst>
      <p:ext uri="{BB962C8B-B14F-4D97-AF65-F5344CB8AC3E}">
        <p14:creationId xmlns:p14="http://schemas.microsoft.com/office/powerpoint/2010/main" val="39479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FFFFFF"/>
                </a:solidFill>
              </a:rPr>
              <a:t>Recovery from Punishment: Extinction</a:t>
            </a: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dirty="0">
              <a:solidFill>
                <a:srgbClr val="FE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FEFFFF"/>
                </a:solidFill>
              </a:rPr>
              <a:t>When punishment is discontinued, suppressive effects on responding may </a:t>
            </a:r>
            <a:r>
              <a:rPr lang="en-US" altLang="en-US" sz="2100" b="1" i="1" dirty="0">
                <a:solidFill>
                  <a:srgbClr val="C00000"/>
                </a:solidFill>
              </a:rPr>
              <a:t>not be permanent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b="1" i="1" dirty="0">
              <a:solidFill>
                <a:srgbClr val="FE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FEFFFF"/>
                </a:solidFill>
              </a:rPr>
              <a:t>Changes in the rate of responding after punishment is discontinued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FEFFFF"/>
                </a:solidFill>
              </a:rPr>
              <a:t>Get immediate suppression effect then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FEFFFF"/>
                </a:solidFill>
              </a:rPr>
              <a:t>Not just recover but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i="1" dirty="0">
                <a:solidFill>
                  <a:srgbClr val="C00000"/>
                </a:solidFill>
              </a:rPr>
              <a:t>Briefly exceed level at which it was occurring prior to punishment</a:t>
            </a:r>
          </a:p>
        </p:txBody>
      </p:sp>
    </p:spTree>
    <p:extLst>
      <p:ext uri="{BB962C8B-B14F-4D97-AF65-F5344CB8AC3E}">
        <p14:creationId xmlns:p14="http://schemas.microsoft.com/office/powerpoint/2010/main" val="45680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>
                <a:solidFill>
                  <a:srgbClr val="FFFFFF"/>
                </a:solidFill>
              </a:rPr>
              <a:t>Unconditioned Punishers</a:t>
            </a: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 b="1" i="1" dirty="0">
                <a:solidFill>
                  <a:srgbClr val="C00000"/>
                </a:solidFill>
              </a:rPr>
              <a:t>Unconditioned punisher:</a:t>
            </a:r>
            <a:r>
              <a:rPr lang="en-US" altLang="en-US" sz="1900" dirty="0">
                <a:solidFill>
                  <a:srgbClr val="C00000"/>
                </a:solidFill>
              </a:rPr>
              <a:t> </a:t>
            </a:r>
            <a:r>
              <a:rPr lang="en-US" altLang="en-US" sz="1900" dirty="0">
                <a:solidFill>
                  <a:srgbClr val="FEFFFF"/>
                </a:solidFill>
              </a:rPr>
              <a:t>stimulus whose presentation functions as punishment without having been paired with any other punishers.</a:t>
            </a:r>
          </a:p>
          <a:p>
            <a:pPr lvl="1" eaLnBrk="1" hangingPunct="1"/>
            <a:r>
              <a:rPr lang="en-US" altLang="en-US" sz="1900" dirty="0">
                <a:solidFill>
                  <a:srgbClr val="FEFFFF"/>
                </a:solidFill>
              </a:rPr>
              <a:t>Innate</a:t>
            </a:r>
          </a:p>
          <a:p>
            <a:pPr lvl="1" eaLnBrk="1" hangingPunct="1"/>
            <a:r>
              <a:rPr lang="en-US" altLang="en-US" sz="1900" dirty="0">
                <a:solidFill>
                  <a:srgbClr val="FEFFFF"/>
                </a:solidFill>
              </a:rPr>
              <a:t>Biologically relevant</a:t>
            </a:r>
          </a:p>
          <a:p>
            <a:pPr lvl="1" eaLnBrk="1" hangingPunct="1"/>
            <a:r>
              <a:rPr lang="en-US" altLang="en-US" sz="1900" dirty="0">
                <a:solidFill>
                  <a:srgbClr val="FEFFFF"/>
                </a:solidFill>
              </a:rPr>
              <a:t>Still, all organisms not respond the same!</a:t>
            </a:r>
          </a:p>
          <a:p>
            <a:pPr lvl="1" eaLnBrk="1" hangingPunct="1"/>
            <a:endParaRPr lang="en-US" altLang="en-US" sz="1900" dirty="0">
              <a:solidFill>
                <a:srgbClr val="FEFFFF"/>
              </a:solidFill>
            </a:endParaRPr>
          </a:p>
          <a:p>
            <a:pPr eaLnBrk="1" hangingPunct="1"/>
            <a:r>
              <a:rPr lang="en-US" altLang="en-US" sz="1900" b="1" i="1" dirty="0">
                <a:solidFill>
                  <a:srgbClr val="FEFFFF"/>
                </a:solidFill>
              </a:rPr>
              <a:t>Unconditioned punishers will suppress any behavior that precedes their onset.</a:t>
            </a:r>
          </a:p>
          <a:p>
            <a:pPr eaLnBrk="1" hangingPunct="1"/>
            <a:endParaRPr lang="en-US" altLang="en-US" sz="1900" dirty="0">
              <a:solidFill>
                <a:srgbClr val="FEFFFF"/>
              </a:solidFill>
            </a:endParaRPr>
          </a:p>
          <a:p>
            <a:pPr eaLnBrk="1" hangingPunct="1"/>
            <a:r>
              <a:rPr lang="en-US" altLang="en-US" sz="1900" dirty="0">
                <a:solidFill>
                  <a:srgbClr val="FEFFFF"/>
                </a:solidFill>
              </a:rPr>
              <a:t>Again, is this similar to reinforcement?</a:t>
            </a:r>
          </a:p>
        </p:txBody>
      </p:sp>
    </p:spTree>
    <p:extLst>
      <p:ext uri="{BB962C8B-B14F-4D97-AF65-F5344CB8AC3E}">
        <p14:creationId xmlns:p14="http://schemas.microsoft.com/office/powerpoint/2010/main" val="36274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How are conditioned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punishers different?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dirty="0"/>
              <a:t>Conditioned punisher</a:t>
            </a:r>
            <a:r>
              <a:rPr lang="en-US" altLang="en-US" sz="2400" dirty="0"/>
              <a:t> is a stimulus (cue) that functions as punishment as a result of a person’s conditioning history.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cue acquires the capability to function as punisher through stimulus-stimulus pairing with one or more unconditioned or conditioned punishers.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Examples?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1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100">
                <a:solidFill>
                  <a:srgbClr val="FFFFFF"/>
                </a:solidFill>
              </a:rPr>
              <a:t>Extinction of Conditioned punisher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i="1" dirty="0"/>
              <a:t>If responses occurs in absence of punisher, the response will return, potentially, to pre-punishment levels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b="1" i="1" dirty="0">
                <a:solidFill>
                  <a:srgbClr val="C00000"/>
                </a:solidFill>
              </a:rPr>
              <a:t>If the conditioned punisher is repeatedly presented without the punisher with which it was initially paired, effectiveness as punishment will diminish until it is no longer a punisher.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6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20392"/>
            <a:ext cx="2530602" cy="5504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700"/>
              <a:t>Definition of Punishment</a:t>
            </a:r>
          </a:p>
        </p:txBody>
      </p:sp>
      <p:graphicFrame>
        <p:nvGraphicFramePr>
          <p:cNvPr id="3077" name="Rectangle 3">
            <a:extLst>
              <a:ext uri="{FF2B5EF4-FFF2-40B4-BE49-F238E27FC236}">
                <a16:creationId xmlns:a16="http://schemas.microsoft.com/office/drawing/2014/main" id="{78D27200-99D6-4A53-9136-9493EF26B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73040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54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>
                <a:solidFill>
                  <a:srgbClr val="FFFFFF"/>
                </a:solidFill>
              </a:rPr>
              <a:t>Generalization and Discrimination</a:t>
            </a: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altLang="en-US" sz="2100" b="1" i="1" dirty="0">
                <a:solidFill>
                  <a:srgbClr val="C00000"/>
                </a:solidFill>
              </a:rPr>
              <a:t>Generalized conditioned punisher: </a:t>
            </a:r>
            <a:r>
              <a:rPr lang="en-US" altLang="en-US" sz="2100" i="1" dirty="0">
                <a:solidFill>
                  <a:srgbClr val="FEFFFF"/>
                </a:solidFill>
              </a:rPr>
              <a:t>A s</a:t>
            </a:r>
            <a:r>
              <a:rPr lang="en-US" altLang="en-US" sz="2100" dirty="0">
                <a:solidFill>
                  <a:srgbClr val="FEFFFF"/>
                </a:solidFill>
              </a:rPr>
              <a:t>timulus that has been paired with numerous forms of unconditioned and conditioned punishers</a:t>
            </a:r>
            <a:endParaRPr lang="en-US" altLang="en-US" sz="2100" b="1" i="1" dirty="0">
              <a:solidFill>
                <a:srgbClr val="FEFFFF"/>
              </a:solidFill>
            </a:endParaRPr>
          </a:p>
          <a:p>
            <a:pPr eaLnBrk="1" hangingPunct="1"/>
            <a:endParaRPr lang="en-US" altLang="en-US" sz="2100" b="1" i="1" dirty="0">
              <a:solidFill>
                <a:srgbClr val="FEFFFF"/>
              </a:solidFill>
            </a:endParaRPr>
          </a:p>
          <a:p>
            <a:r>
              <a:rPr lang="en-US" altLang="en-US" sz="2100" b="1" dirty="0">
                <a:solidFill>
                  <a:srgbClr val="C00000"/>
                </a:solidFill>
              </a:rPr>
              <a:t>Discriminated punisher:  </a:t>
            </a:r>
            <a:r>
              <a:rPr lang="en-US" altLang="en-US" sz="2100" dirty="0">
                <a:solidFill>
                  <a:srgbClr val="FEFFFF"/>
                </a:solidFill>
              </a:rPr>
              <a:t>A stimulus that has been paired with only one specific conditioned or unconditioned punisher becomes a</a:t>
            </a:r>
            <a:r>
              <a:rPr lang="en-US" altLang="en-US" sz="2100" b="1" i="1" dirty="0">
                <a:solidFill>
                  <a:srgbClr val="FEFFFF"/>
                </a:solidFill>
              </a:rPr>
              <a:t>.</a:t>
            </a:r>
          </a:p>
          <a:p>
            <a:pPr eaLnBrk="1" hangingPunct="1"/>
            <a:endParaRPr lang="en-US" altLang="en-US" sz="2100" b="1" i="1" dirty="0">
              <a:solidFill>
                <a:srgbClr val="FEFFFF"/>
              </a:solidFill>
            </a:endParaRPr>
          </a:p>
          <a:p>
            <a:pPr eaLnBrk="1" hangingPunct="1"/>
            <a:r>
              <a:rPr lang="en-US" altLang="en-US" sz="2100" b="1" i="1" dirty="0">
                <a:solidFill>
                  <a:srgbClr val="FEFFFF"/>
                </a:solidFill>
              </a:rPr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313958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100">
                <a:solidFill>
                  <a:srgbClr val="FFFFFF"/>
                </a:solidFill>
              </a:rPr>
              <a:t>Other factors influencing effectiveness of punishment: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solidFill>
                  <a:srgbClr val="C00000"/>
                </a:solidFill>
              </a:rPr>
              <a:t>Schedule or frequency </a:t>
            </a:r>
            <a:r>
              <a:rPr lang="en-US" altLang="en-US" sz="2700" dirty="0"/>
              <a:t>of punishment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solidFill>
                  <a:srgbClr val="C00000"/>
                </a:solidFill>
              </a:rPr>
              <a:t>Availability</a:t>
            </a:r>
            <a:r>
              <a:rPr lang="en-US" altLang="en-US" sz="2700" dirty="0"/>
              <a:t> of reinforcement for the </a:t>
            </a:r>
            <a:r>
              <a:rPr lang="en-US" altLang="en-US" sz="2700" dirty="0">
                <a:solidFill>
                  <a:srgbClr val="C00000"/>
                </a:solidFill>
              </a:rPr>
              <a:t>target behavior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solidFill>
                  <a:srgbClr val="C00000"/>
                </a:solidFill>
              </a:rPr>
              <a:t>Availability </a:t>
            </a:r>
            <a:r>
              <a:rPr lang="en-US" altLang="en-US" sz="2700" dirty="0"/>
              <a:t>of reinforcement for an </a:t>
            </a:r>
            <a:r>
              <a:rPr lang="en-US" altLang="en-US" sz="2700" dirty="0">
                <a:solidFill>
                  <a:srgbClr val="C00000"/>
                </a:solidFill>
              </a:rPr>
              <a:t>alternative behavior.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8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Punishment can result in death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A08CD5-D9BF-4AC4-8D39-9672D6C79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1303" y="2494450"/>
            <a:ext cx="1610257" cy="24073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59" y="2301261"/>
            <a:ext cx="5837341" cy="40587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b="1" dirty="0" err="1"/>
              <a:t>Grohmann</a:t>
            </a:r>
            <a:r>
              <a:rPr lang="en-US" sz="2200" b="1" dirty="0"/>
              <a:t>, </a:t>
            </a:r>
            <a:r>
              <a:rPr lang="en-US" sz="2200" b="1" dirty="0" err="1"/>
              <a:t>Dickomeit</a:t>
            </a:r>
            <a:r>
              <a:rPr lang="en-US" sz="2200" b="1" dirty="0"/>
              <a:t>, Schmidt, &amp;  Kramer 2013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 1-year-old, male intact, German shepherd dog  presented to the emergency Vet clinic with incoordination and circling to the left was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Four hours before presentation, the dog had been disciplined by the owner because of misbehavior during training. 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The dog was suspended a few feet in the air by its choke chain collar, a common form of punishment among dog handlers (Miller, 2008).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By the owners’ reckoning, the action was terminated after approximately 60 seconds when the dog panicked and finally lost consciousness for a few seconds.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At first, the dog appeared normal to the owner.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During the next few hours, the dog became increasingly ataxic on all 4 limbs and was circling to the left. </a:t>
            </a:r>
          </a:p>
        </p:txBody>
      </p:sp>
    </p:spTree>
    <p:extLst>
      <p:ext uri="{BB962C8B-B14F-4D97-AF65-F5344CB8AC3E}">
        <p14:creationId xmlns:p14="http://schemas.microsoft.com/office/powerpoint/2010/main" val="261168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Punishment can result in death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6DCCAD-5535-4053-81A6-B9A4CABE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088" y="2590800"/>
            <a:ext cx="1805500" cy="24073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494450"/>
            <a:ext cx="5615861" cy="39063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initial investigation of the referring veterinarian showed no abnormalities on general physical examination. 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For further evaluation of the neurological status, the dog was referred to veterinary school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On presentation, the dog was anxious, panting, tachycardic (heart rate, 140 beats per minute), showing a body temperature of 40.0C, capillary refill time of 2 seconds, as well as dark pink and tacky mucous membranes.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neurological examination revealed severe disorientation, left-sided </a:t>
            </a:r>
            <a:r>
              <a:rPr lang="en-US" sz="1800" dirty="0" err="1"/>
              <a:t>pleurothotonus</a:t>
            </a:r>
            <a:r>
              <a:rPr lang="en-US" sz="1800" dirty="0"/>
              <a:t>, and circling. The hopping reaction was slightly reduced in all 4 limbs.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As a sign of blindness, the menace response and the direct and indirect pupillary light reflexes were negative in both eyes.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bilateral mydriasis was present.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dog showed a variable nystagmus and a left-sided facial motor paralysis. 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466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48176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Punishment can result in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306" y="304801"/>
            <a:ext cx="3990893" cy="58765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From the study: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The neurological findings were consistent with a multifocal brain lesion.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Differentials include diffuse axonal injury, vascular ischemia, increase in intracranial pressure, and hemorrhage.</a:t>
            </a:r>
          </a:p>
          <a:p>
            <a:pPr lvl="1"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The results of the complete blood count and serum biochemistry were within the laboratory reference ranges.</a:t>
            </a:r>
          </a:p>
          <a:p>
            <a:pPr lvl="1"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The dog was treated with a shock bolus (20 mL/kg for more than 20 minutes) of crystalloid intravenously, and after 30 minutes showed a physiological body temperature, normal heart rate, normal pink mucous membranes, and a capillary refill time of below 1.5 seconds. </a:t>
            </a:r>
          </a:p>
        </p:txBody>
      </p:sp>
    </p:spTree>
    <p:extLst>
      <p:ext uri="{BB962C8B-B14F-4D97-AF65-F5344CB8AC3E}">
        <p14:creationId xmlns:p14="http://schemas.microsoft.com/office/powerpoint/2010/main" val="297807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48176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Punishment can result in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306" y="381001"/>
            <a:ext cx="3914693" cy="58003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A Magnetic resonance (MR) tomography was performed 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The T2-weighted scans showed  a diffuse, nonhomogeneous, poorly demarcated hyperintense lesion within the dorsal and ventral aspect of the thalamus, both hippocampi, the lamina </a:t>
            </a:r>
            <a:r>
              <a:rPr lang="en-US" sz="1200" dirty="0" err="1">
                <a:solidFill>
                  <a:schemeClr val="tx2"/>
                </a:solidFill>
              </a:rPr>
              <a:t>tecti</a:t>
            </a:r>
            <a:r>
              <a:rPr lang="en-US" sz="1200" dirty="0">
                <a:solidFill>
                  <a:schemeClr val="tx2"/>
                </a:solidFill>
              </a:rPr>
              <a:t> of the midbrain and the </a:t>
            </a:r>
            <a:r>
              <a:rPr lang="en-US" sz="1200" dirty="0" err="1">
                <a:solidFill>
                  <a:schemeClr val="tx2"/>
                </a:solidFill>
              </a:rPr>
              <a:t>splenal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suprasplenal,and</a:t>
            </a:r>
            <a:r>
              <a:rPr lang="en-US" sz="1200" dirty="0">
                <a:solidFill>
                  <a:schemeClr val="tx2"/>
                </a:solidFill>
              </a:rPr>
              <a:t> marginal gyrus. 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The lesion was slightly more pronounced on the left side. A mild </a:t>
            </a:r>
            <a:r>
              <a:rPr lang="en-US" sz="1200" dirty="0" err="1">
                <a:solidFill>
                  <a:schemeClr val="tx2"/>
                </a:solidFill>
              </a:rPr>
              <a:t>rostrotentorial</a:t>
            </a:r>
            <a:r>
              <a:rPr lang="en-US" sz="1200" dirty="0">
                <a:solidFill>
                  <a:schemeClr val="tx2"/>
                </a:solidFill>
              </a:rPr>
              <a:t> herniation of the lamina </a:t>
            </a:r>
            <a:r>
              <a:rPr lang="en-US" sz="1200" dirty="0" err="1">
                <a:solidFill>
                  <a:schemeClr val="tx2"/>
                </a:solidFill>
              </a:rPr>
              <a:t>tecti</a:t>
            </a:r>
            <a:r>
              <a:rPr lang="en-US" sz="1200" dirty="0">
                <a:solidFill>
                  <a:schemeClr val="tx2"/>
                </a:solidFill>
              </a:rPr>
              <a:t> was noticed. 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In contrast to the rest of the brain, the thalamus, and could not be delineated.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The ADC measures the magnitude of diffusion within the cerebral tissue. In the resultant ADC maps, this area appears hypo-intense compared with the diffusion weighted images. 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C00000"/>
                </a:solidFill>
              </a:rPr>
              <a:t>The presumptive diagnosis of a severe cerebral edema resulting from ischemia was made. </a:t>
            </a: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C00000"/>
                </a:solidFill>
              </a:rPr>
              <a:t>As a result of the neurological findings and magnetic resonance imaging(MRI) findings, the owners chose to euthanize the dog.</a:t>
            </a:r>
          </a:p>
        </p:txBody>
      </p:sp>
    </p:spTree>
    <p:extLst>
      <p:ext uri="{BB962C8B-B14F-4D97-AF65-F5344CB8AC3E}">
        <p14:creationId xmlns:p14="http://schemas.microsoft.com/office/powerpoint/2010/main" val="285647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Learned Helplessness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5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  <a:latin typeface="Arial Black" pitchFamily="34" charset="0"/>
              </a:rPr>
              <a:t>Learned helplessness</a:t>
            </a:r>
            <a:br>
              <a:rPr lang="en-US" sz="2400" b="1">
                <a:solidFill>
                  <a:srgbClr val="FFFFFF"/>
                </a:solidFill>
                <a:latin typeface="Arial Black" pitchFamily="34" charset="0"/>
              </a:rPr>
            </a:br>
            <a:r>
              <a:rPr lang="en-US" sz="2400" b="1">
                <a:solidFill>
                  <a:srgbClr val="FFFFFF"/>
                </a:solidFill>
                <a:latin typeface="Arial Black" pitchFamily="34" charset="0"/>
              </a:rPr>
              <a:t>Marty Seligman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4031" y="885651"/>
            <a:ext cx="5257569" cy="4616849"/>
          </a:xfrm>
        </p:spPr>
        <p:txBody>
          <a:bodyPr anchor="ctr"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The Original Study: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Four groups of dogs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1" u="sng" dirty="0"/>
              <a:t>Group</a:t>
            </a:r>
            <a:r>
              <a:rPr lang="en-US" sz="1600" u="sng" dirty="0"/>
              <a:t>	</a:t>
            </a:r>
            <a:r>
              <a:rPr lang="en-US" sz="1600" u="sng" dirty="0">
                <a:latin typeface="Arial Black" pitchFamily="34" charset="0"/>
              </a:rPr>
              <a:t>Training I and II		  Result   </a:t>
            </a:r>
            <a:endParaRPr lang="en-US" sz="1600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latin typeface="Arial Black" pitchFamily="34" charset="0"/>
              </a:rPr>
              <a:t> I		Escapable/escapable	   run		No lasting ill effects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latin typeface="Arial Black" pitchFamily="34" charset="0"/>
              </a:rPr>
              <a:t>II		Inescapable/inescapable   not run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latin typeface="Arial Black" pitchFamily="34" charset="0"/>
              </a:rPr>
              <a:t>		No lasting ill effects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latin typeface="Arial Black" pitchFamily="34" charset="0"/>
              </a:rPr>
              <a:t>III		Escapable/inescapable	   not run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latin typeface="Arial Black" pitchFamily="34" charset="0"/>
              </a:rPr>
              <a:t>              No lasting ill effects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latin typeface="Arial Black" pitchFamily="34" charset="0"/>
              </a:rPr>
              <a:t>IV		Inescapable/escapable	   not run 	Severe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i="1" dirty="0">
                <a:solidFill>
                  <a:srgbClr val="C00000"/>
                </a:solidFill>
                <a:latin typeface="Arial Black" pitchFamily="34" charset="0"/>
              </a:rPr>
              <a:t>Remember, Seligman’s hypothesis was that NONE of the dogs would be significantly harmed.</a:t>
            </a:r>
          </a:p>
        </p:txBody>
      </p:sp>
    </p:spTree>
    <p:extLst>
      <p:ext uri="{BB962C8B-B14F-4D97-AF65-F5344CB8AC3E}">
        <p14:creationId xmlns:p14="http://schemas.microsoft.com/office/powerpoint/2010/main" val="25658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341" y="365125"/>
            <a:ext cx="3630007" cy="12871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Key Factor = inescapability</a:t>
            </a:r>
          </a:p>
        </p:txBody>
      </p:sp>
      <p:pic>
        <p:nvPicPr>
          <p:cNvPr id="13317" name="Picture 5" descr="alex-in-cat-door-tight-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0"/>
          <a:stretch/>
        </p:blipFill>
        <p:spPr bwMode="auto"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52260"/>
            <a:ext cx="3943349" cy="520573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/>
              <a:t>Once learned not to escape (learned to be helpless)= not change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/>
              <a:t> Characteristics of L.H.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/>
              <a:t>Inescapability that produces phenomenon, not the shock itself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/>
          </a:p>
          <a:p>
            <a:pPr eaLnBrk="1" hangingPunct="1">
              <a:lnSpc>
                <a:spcPct val="90000"/>
              </a:lnSpc>
            </a:pPr>
            <a:r>
              <a:rPr lang="en-US" sz="1800" b="1" dirty="0"/>
              <a:t>Works under variety of procedures, conditions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/>
          </a:p>
          <a:p>
            <a:pPr eaLnBrk="1" hangingPunct="1">
              <a:lnSpc>
                <a:spcPct val="90000"/>
              </a:lnSpc>
            </a:pPr>
            <a:r>
              <a:rPr lang="en-US" sz="1800" b="1" dirty="0"/>
              <a:t>Very generalizable, transferable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/>
          </a:p>
          <a:p>
            <a:pPr eaLnBrk="1" hangingPunct="1">
              <a:lnSpc>
                <a:spcPct val="90000"/>
              </a:lnSpc>
            </a:pPr>
            <a:r>
              <a:rPr lang="en-US" sz="1800" b="1" dirty="0"/>
              <a:t>If take far enough, can make it a contingency rule for the animal, rather than specific contingency for specific situation(s)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61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>
                <a:latin typeface="Arial Black" pitchFamily="34" charset="0"/>
              </a:rPr>
              <a:t>Symptoms of L.H.</a:t>
            </a:r>
            <a:br>
              <a:rPr lang="en-US" sz="4000">
                <a:latin typeface="Arial Black" pitchFamily="34" charset="0"/>
              </a:rPr>
            </a:br>
            <a:endParaRPr lang="en-US" sz="4000">
              <a:latin typeface="Arial Black" pitchFamily="34" charset="0"/>
            </a:endParaRPr>
          </a:p>
        </p:txBody>
      </p:sp>
      <p:pic>
        <p:nvPicPr>
          <p:cNvPr id="17412" name="Picture 5" descr="suicide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2574" b="-1"/>
          <a:stretch/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Passivity</a:t>
            </a:r>
          </a:p>
          <a:p>
            <a:pPr eaLnBrk="1" hangingPunct="1"/>
            <a:r>
              <a:rPr lang="en-US" sz="2800" dirty="0"/>
              <a:t>Learned laziness</a:t>
            </a:r>
          </a:p>
          <a:p>
            <a:pPr eaLnBrk="1" hangingPunct="1"/>
            <a:r>
              <a:rPr lang="en-US" sz="2800" dirty="0"/>
              <a:t>Retardation of learning</a:t>
            </a:r>
          </a:p>
          <a:p>
            <a:pPr eaLnBrk="1" hangingPunct="1"/>
            <a:r>
              <a:rPr lang="en-US" sz="2800" dirty="0"/>
              <a:t>Somatic effects</a:t>
            </a:r>
          </a:p>
          <a:p>
            <a:pPr eaLnBrk="1" hangingPunct="1"/>
            <a:r>
              <a:rPr lang="en-US" sz="2800" dirty="0"/>
              <a:t>Reduction of helplessness with time</a:t>
            </a:r>
          </a:p>
          <a:p>
            <a:pPr eaLnBrk="1" hangingPunct="1">
              <a:buFontTx/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209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700">
                <a:solidFill>
                  <a:srgbClr val="FFFFFF"/>
                </a:solidFill>
              </a:rPr>
              <a:t>Definitions of Punishment</a:t>
            </a:r>
          </a:p>
        </p:txBody>
      </p:sp>
      <p:graphicFrame>
        <p:nvGraphicFramePr>
          <p:cNvPr id="9221" name="Rectangle 3">
            <a:extLst>
              <a:ext uri="{FF2B5EF4-FFF2-40B4-BE49-F238E27FC236}">
                <a16:creationId xmlns:a16="http://schemas.microsoft.com/office/drawing/2014/main" id="{F5C46A41-D933-45DC-ADC2-03BF19309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19855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22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 Black" pitchFamily="34" charset="0"/>
              </a:rPr>
              <a:t>Clinical Expressions </a:t>
            </a:r>
            <a:br>
              <a:rPr lang="en-US" sz="2600" dirty="0">
                <a:latin typeface="Arial Black" pitchFamily="34" charset="0"/>
              </a:rPr>
            </a:br>
            <a:r>
              <a:rPr lang="en-US" sz="2600" dirty="0">
                <a:latin typeface="Arial Black" pitchFamily="34" charset="0"/>
              </a:rPr>
              <a:t>of</a:t>
            </a:r>
            <a:br>
              <a:rPr lang="en-US" sz="2600" dirty="0">
                <a:latin typeface="Arial Black" pitchFamily="34" charset="0"/>
              </a:rPr>
            </a:br>
            <a:r>
              <a:rPr lang="en-US" sz="2600" dirty="0">
                <a:latin typeface="Arial Black" pitchFamily="34" charset="0"/>
              </a:rPr>
              <a:t>Learned Helplessness</a:t>
            </a:r>
          </a:p>
        </p:txBody>
      </p:sp>
      <p:sp>
        <p:nvSpPr>
          <p:cNvPr id="1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900" b="1"/>
              <a:t>School phobias  and math anxiety</a:t>
            </a:r>
          </a:p>
          <a:p>
            <a:pPr eaLnBrk="1" hangingPunct="1"/>
            <a:endParaRPr lang="en-US" sz="1900"/>
          </a:p>
          <a:p>
            <a:pPr eaLnBrk="1" hangingPunct="1"/>
            <a:r>
              <a:rPr lang="en-US" sz="1900" b="1"/>
              <a:t>Abusive  Relationships</a:t>
            </a:r>
          </a:p>
          <a:p>
            <a:pPr lvl="1" eaLnBrk="1" hangingPunct="1">
              <a:buFontTx/>
              <a:buNone/>
            </a:pPr>
            <a:endParaRPr lang="en-US" sz="1900"/>
          </a:p>
          <a:p>
            <a:pPr eaLnBrk="1" hangingPunct="1"/>
            <a:r>
              <a:rPr lang="en-US" sz="1900" b="1"/>
              <a:t>Depression</a:t>
            </a:r>
          </a:p>
          <a:p>
            <a:pPr eaLnBrk="1" hangingPunct="1"/>
            <a:endParaRPr lang="en-US" sz="1900" b="1" i="1"/>
          </a:p>
          <a:p>
            <a:pPr eaLnBrk="1" hangingPunct="1"/>
            <a:r>
              <a:rPr lang="en-US" sz="1900" b="1" i="1"/>
              <a:t>Cultural learned  helplessness</a:t>
            </a:r>
            <a:r>
              <a:rPr lang="en-US" sz="1900"/>
              <a:t>		</a:t>
            </a:r>
          </a:p>
        </p:txBody>
      </p:sp>
      <p:pic>
        <p:nvPicPr>
          <p:cNvPr id="15365" name="Picture 5" descr="MathPhob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r="963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6BEB482-6CE7-4D6C-AC19-BDA464730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AB948C00-58B8-4380-A1A8-49F7136B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46884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448958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b="1" dirty="0">
                <a:solidFill>
                  <a:srgbClr val="C00000"/>
                </a:solidFill>
              </a:rPr>
              <a:t>“Curing” or eliminating learned helplessness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4489584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b="1"/>
              <a:t>Unlearn the rule</a:t>
            </a:r>
          </a:p>
          <a:p>
            <a:pPr eaLnBrk="1" hangingPunct="1">
              <a:lnSpc>
                <a:spcPct val="90000"/>
              </a:lnSpc>
            </a:pPr>
            <a:endParaRPr lang="en-US" sz="2100" b="1"/>
          </a:p>
          <a:p>
            <a:pPr eaLnBrk="1" hangingPunct="1">
              <a:lnSpc>
                <a:spcPct val="90000"/>
              </a:lnSpc>
            </a:pPr>
            <a:r>
              <a:rPr lang="en-US" sz="2100" b="1"/>
              <a:t>Reshape or recondition</a:t>
            </a:r>
          </a:p>
          <a:p>
            <a:pPr eaLnBrk="1" hangingPunct="1">
              <a:lnSpc>
                <a:spcPct val="90000"/>
              </a:lnSpc>
            </a:pPr>
            <a:endParaRPr lang="en-US" sz="2100" b="1"/>
          </a:p>
          <a:p>
            <a:pPr eaLnBrk="1" hangingPunct="1">
              <a:lnSpc>
                <a:spcPct val="90000"/>
              </a:lnSpc>
            </a:pPr>
            <a:r>
              <a:rPr lang="en-US" sz="2100" b="1"/>
              <a:t>Must be done in situation where organism cannot fail</a:t>
            </a:r>
          </a:p>
          <a:p>
            <a:pPr eaLnBrk="1" hangingPunct="1">
              <a:lnSpc>
                <a:spcPct val="90000"/>
              </a:lnSpc>
            </a:pPr>
            <a:endParaRPr lang="en-US" sz="2100" b="1"/>
          </a:p>
          <a:p>
            <a:pPr eaLnBrk="1" hangingPunct="1">
              <a:lnSpc>
                <a:spcPct val="90000"/>
              </a:lnSpc>
            </a:pPr>
            <a:r>
              <a:rPr lang="en-US" sz="2100" b="1"/>
              <a:t>Difficult to do- animals can “not” respond </a:t>
            </a:r>
          </a:p>
          <a:p>
            <a:pPr eaLnBrk="1" hangingPunct="1">
              <a:lnSpc>
                <a:spcPct val="90000"/>
              </a:lnSpc>
            </a:pPr>
            <a:endParaRPr lang="en-US" sz="2100" b="1"/>
          </a:p>
          <a:p>
            <a:pPr eaLnBrk="1" hangingPunct="1">
              <a:lnSpc>
                <a:spcPct val="90000"/>
              </a:lnSpc>
            </a:pPr>
            <a:r>
              <a:rPr lang="en-US" sz="2100" b="1"/>
              <a:t>UPenn program on relearning thoughts during test taking</a:t>
            </a:r>
          </a:p>
        </p:txBody>
      </p:sp>
      <p:sp>
        <p:nvSpPr>
          <p:cNvPr id="78" name="Rounded Rectangle 24">
            <a:extLst>
              <a:ext uri="{FF2B5EF4-FFF2-40B4-BE49-F238E27FC236}">
                <a16:creationId xmlns:a16="http://schemas.microsoft.com/office/drawing/2014/main" id="{AE6D64A5-8B93-4019-9FDC-75D3D7B87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309" y="958640"/>
            <a:ext cx="2516093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7" descr="047152898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r="17920" b="1"/>
          <a:stretch/>
        </p:blipFill>
        <p:spPr bwMode="auto">
          <a:xfrm>
            <a:off x="6380615" y="1258529"/>
            <a:ext cx="205130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12004"/>
            <a:ext cx="3191627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Two theories to explain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Learned Helplessness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100A728-47B8-47EB-807A-5C6F683C8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67483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180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Treatment of LH in dogs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2D7FF3-AEE8-49FC-B49B-3265D0BB7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06836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138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FFFF"/>
                </a:solidFill>
              </a:rPr>
              <a:t>Results: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What treatment worked?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sz="2200" b="1" i="1" dirty="0">
                <a:solidFill>
                  <a:srgbClr val="FEFFFF"/>
                </a:solidFill>
              </a:rPr>
              <a:t>Learning contingency was critical</a:t>
            </a:r>
          </a:p>
          <a:p>
            <a:pPr lvl="1"/>
            <a:r>
              <a:rPr lang="en-US" sz="1800" dirty="0">
                <a:solidFill>
                  <a:srgbClr val="FEFFFF"/>
                </a:solidFill>
              </a:rPr>
              <a:t>When learned that contingency was to escape- could overcome the first “learning rule”</a:t>
            </a:r>
          </a:p>
          <a:p>
            <a:pPr lvl="1"/>
            <a:r>
              <a:rPr lang="en-US" sz="1800" dirty="0">
                <a:solidFill>
                  <a:srgbClr val="FEFFFF"/>
                </a:solidFill>
              </a:rPr>
              <a:t>If did not learn that the contingency was to escape, then did not recover from LH</a:t>
            </a:r>
          </a:p>
          <a:p>
            <a:endParaRPr lang="en-US" sz="1900" dirty="0">
              <a:solidFill>
                <a:srgbClr val="FEFFFF"/>
              </a:solidFill>
            </a:endParaRPr>
          </a:p>
          <a:p>
            <a:r>
              <a:rPr lang="en-US" sz="1900" dirty="0">
                <a:solidFill>
                  <a:srgbClr val="FEFFFF"/>
                </a:solidFill>
              </a:rPr>
              <a:t>Was one of first attempts at treatment</a:t>
            </a:r>
          </a:p>
          <a:p>
            <a:endParaRPr lang="en-US" sz="1900" dirty="0">
              <a:solidFill>
                <a:srgbClr val="FEFFFF"/>
              </a:solidFill>
            </a:endParaRPr>
          </a:p>
          <a:p>
            <a:r>
              <a:rPr lang="en-US" sz="1900" dirty="0">
                <a:solidFill>
                  <a:srgbClr val="FEFFFF"/>
                </a:solidFill>
              </a:rPr>
              <a:t>Why so important? One of first studies to suggest that you could be TAUGHT to overcome aversive events in your life!</a:t>
            </a:r>
          </a:p>
        </p:txBody>
      </p:sp>
    </p:spTree>
    <p:extLst>
      <p:ext uri="{BB962C8B-B14F-4D97-AF65-F5344CB8AC3E}">
        <p14:creationId xmlns:p14="http://schemas.microsoft.com/office/powerpoint/2010/main" val="3368766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>
                <a:solidFill>
                  <a:srgbClr val="FFFFFF"/>
                </a:solidFill>
              </a:rPr>
              <a:t>Why is learned helplessness important to dog training and our dogs?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E1423B-00BB-41B4-AF9B-37383CC86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316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33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Reminder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sz="1900">
                <a:solidFill>
                  <a:srgbClr val="FEFFFF"/>
                </a:solidFill>
              </a:rPr>
              <a:t>Over 15 million dogs turned out as strays or relinquished to shelters each year</a:t>
            </a:r>
          </a:p>
          <a:p>
            <a:pPr lvl="1"/>
            <a:r>
              <a:rPr lang="en-US" sz="1900">
                <a:solidFill>
                  <a:srgbClr val="FEFFFF"/>
                </a:solidFill>
              </a:rPr>
              <a:t>Small percentage are lost dogs</a:t>
            </a:r>
          </a:p>
          <a:p>
            <a:pPr lvl="1"/>
            <a:r>
              <a:rPr lang="en-US" sz="1900">
                <a:solidFill>
                  <a:srgbClr val="FEFFFF"/>
                </a:solidFill>
              </a:rPr>
              <a:t>Smaller percentage are homeless dogs</a:t>
            </a:r>
          </a:p>
          <a:p>
            <a:pPr lvl="1"/>
            <a:r>
              <a:rPr lang="en-US" sz="1900">
                <a:solidFill>
                  <a:srgbClr val="FEFFFF"/>
                </a:solidFill>
              </a:rPr>
              <a:t>Most are unwanted</a:t>
            </a:r>
          </a:p>
          <a:p>
            <a:pPr lvl="1"/>
            <a:endParaRPr lang="en-US" sz="1900">
              <a:solidFill>
                <a:srgbClr val="FEFFFF"/>
              </a:solidFill>
            </a:endParaRPr>
          </a:p>
          <a:p>
            <a:r>
              <a:rPr lang="en-US" sz="1900">
                <a:solidFill>
                  <a:srgbClr val="FEFFFF"/>
                </a:solidFill>
              </a:rPr>
              <a:t>Relinquishment = stress</a:t>
            </a:r>
          </a:p>
          <a:p>
            <a:pPr lvl="1"/>
            <a:r>
              <a:rPr lang="en-US" sz="1900">
                <a:solidFill>
                  <a:srgbClr val="FEFFFF"/>
                </a:solidFill>
              </a:rPr>
              <a:t>Elicits stress hormones</a:t>
            </a:r>
          </a:p>
          <a:p>
            <a:pPr lvl="1"/>
            <a:r>
              <a:rPr lang="en-US" sz="1900">
                <a:solidFill>
                  <a:srgbClr val="FEFFFF"/>
                </a:solidFill>
              </a:rPr>
              <a:t>These, in turn, tied to aggression</a:t>
            </a:r>
          </a:p>
          <a:p>
            <a:pPr lvl="1"/>
            <a:r>
              <a:rPr lang="en-US" sz="1900">
                <a:solidFill>
                  <a:srgbClr val="FEFFFF"/>
                </a:solidFill>
              </a:rPr>
              <a:t>Soon aggression and stress become linked</a:t>
            </a:r>
          </a:p>
        </p:txBody>
      </p:sp>
    </p:spTree>
    <p:extLst>
      <p:ext uri="{BB962C8B-B14F-4D97-AF65-F5344CB8AC3E}">
        <p14:creationId xmlns:p14="http://schemas.microsoft.com/office/powerpoint/2010/main" val="2050594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 shelters: Tuber, et al., 1999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031" y="885651"/>
            <a:ext cx="4893915" cy="4616849"/>
          </a:xfrm>
        </p:spPr>
        <p:txBody>
          <a:bodyPr anchor="ctr">
            <a:normAutofit/>
          </a:bodyPr>
          <a:lstStyle/>
          <a:p>
            <a:r>
              <a:rPr lang="en-US" sz="2100" dirty="0"/>
              <a:t>Plasma levels of stress-related adrenal cortisol elevated in dogs at least during first 3 days in shelter</a:t>
            </a:r>
          </a:p>
          <a:p>
            <a:pPr lvl="1"/>
            <a:r>
              <a:rPr lang="en-US" sz="2100" dirty="0"/>
              <a:t>Tied to anxiety, depression, etc. in dogs and humans</a:t>
            </a:r>
          </a:p>
          <a:p>
            <a:pPr lvl="1"/>
            <a:r>
              <a:rPr lang="en-US" sz="2100" dirty="0"/>
              <a:t>AND a sign of developing LH</a:t>
            </a:r>
          </a:p>
          <a:p>
            <a:endParaRPr lang="en-US" sz="2100" dirty="0"/>
          </a:p>
          <a:p>
            <a:r>
              <a:rPr lang="en-US" sz="2100" b="1" dirty="0">
                <a:solidFill>
                  <a:srgbClr val="C00000"/>
                </a:solidFill>
              </a:rPr>
              <a:t>20-min of human contact reduced these levels to near normal</a:t>
            </a:r>
          </a:p>
        </p:txBody>
      </p:sp>
    </p:spTree>
    <p:extLst>
      <p:ext uri="{BB962C8B-B14F-4D97-AF65-F5344CB8AC3E}">
        <p14:creationId xmlns:p14="http://schemas.microsoft.com/office/powerpoint/2010/main" val="151485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63201" y="1756600"/>
            <a:ext cx="810244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629" y="1357766"/>
            <a:ext cx="515815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9137" y="1135060"/>
            <a:ext cx="307028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3966646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06" y="1357766"/>
            <a:ext cx="3241653" cy="3541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Brief contact </a:t>
            </a:r>
            <a:r>
              <a:rPr lang="en-US" sz="2700" dirty="0">
                <a:solidFill>
                  <a:srgbClr val="FFFFFF"/>
                </a:solidFill>
              </a:rPr>
              <a:t>of only 20 min between humans and dogs significantly REDUCED stress cortisol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11726"/>
            <a:ext cx="3733800" cy="65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31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 b="1"/>
              <a:t>Treatment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99B7F8-9FDD-45E4-A74D-9D2B59813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520" r="28520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1977: Tuber and his colleagues began shelter interventions</a:t>
            </a:r>
          </a:p>
          <a:p>
            <a:endParaRPr lang="en-US" sz="2800" dirty="0"/>
          </a:p>
          <a:p>
            <a:r>
              <a:rPr lang="en-US" sz="2800" dirty="0"/>
              <a:t>What did they find most productive in alleviating stress symptoms?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Supportive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61A80-18E4-4F07-BA3E-CEB9962D8344}"/>
              </a:ext>
            </a:extLst>
          </p:cNvPr>
          <p:cNvSpPr txBox="1"/>
          <p:nvPr/>
        </p:nvSpPr>
        <p:spPr>
          <a:xfrm>
            <a:off x="20" y="6858000"/>
            <a:ext cx="4587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northcarolinahealthnews.org/2020/09/23/your-therapy-dog-might-have-to-miss-your-dental-appoint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7346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Also Known as Aversive Control</a:t>
            </a:r>
          </a:p>
        </p:txBody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C4C07896-EE3E-45D9-8046-06CDED322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12466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780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Supportive Environment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77B6A5-094C-4C32-A569-0B29D062F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51166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309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2926" y="0"/>
            <a:ext cx="591774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62927" y="887217"/>
            <a:ext cx="361990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24061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885957"/>
            <a:ext cx="5014558" cy="48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53558" y="0"/>
            <a:ext cx="32881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404" y="1062401"/>
            <a:ext cx="2741796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Again, even brief contact significantly helped both puppies and older dogs. </a:t>
            </a:r>
          </a:p>
        </p:txBody>
      </p:sp>
    </p:spTree>
    <p:extLst>
      <p:ext uri="{BB962C8B-B14F-4D97-AF65-F5344CB8AC3E}">
        <p14:creationId xmlns:p14="http://schemas.microsoft.com/office/powerpoint/2010/main" val="729519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2926" y="0"/>
            <a:ext cx="591774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62927" y="887217"/>
            <a:ext cx="361990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24061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2877"/>
            <a:ext cx="3780486" cy="6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53558" y="0"/>
            <a:ext cx="32881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404" y="1062401"/>
            <a:ext cx="2817996" cy="38143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Noncontingent interaction with humans was best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Contingent interaction with toys was better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VERY low latency to greet familiar person!</a:t>
            </a:r>
          </a:p>
        </p:txBody>
      </p:sp>
    </p:spTree>
    <p:extLst>
      <p:ext uri="{BB962C8B-B14F-4D97-AF65-F5344CB8AC3E}">
        <p14:creationId xmlns:p14="http://schemas.microsoft.com/office/powerpoint/2010/main" val="1220538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What kind of training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031" y="885651"/>
            <a:ext cx="4893915" cy="4616849"/>
          </a:xfrm>
        </p:spPr>
        <p:txBody>
          <a:bodyPr anchor="ctr">
            <a:norm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Non-Contingent attention</a:t>
            </a:r>
          </a:p>
          <a:p>
            <a:endParaRPr lang="en-US" sz="2100" dirty="0"/>
          </a:p>
          <a:p>
            <a:r>
              <a:rPr lang="en-US" sz="2100" b="1" dirty="0">
                <a:solidFill>
                  <a:srgbClr val="C00000"/>
                </a:solidFill>
              </a:rPr>
              <a:t>Stroke-handling</a:t>
            </a:r>
            <a:r>
              <a:rPr lang="en-US" sz="2100" dirty="0"/>
              <a:t>: touching all over; petting</a:t>
            </a:r>
          </a:p>
          <a:p>
            <a:endParaRPr lang="en-US" sz="2100" dirty="0"/>
          </a:p>
          <a:p>
            <a:r>
              <a:rPr lang="en-US" sz="2100" b="1" dirty="0">
                <a:solidFill>
                  <a:srgbClr val="C00000"/>
                </a:solidFill>
              </a:rPr>
              <a:t>Crate training and adaptation</a:t>
            </a:r>
          </a:p>
          <a:p>
            <a:pPr lvl="1"/>
            <a:r>
              <a:rPr lang="en-US" sz="2100" dirty="0"/>
              <a:t>Safety issues for when adopted</a:t>
            </a:r>
          </a:p>
          <a:p>
            <a:pPr lvl="1"/>
            <a:r>
              <a:rPr lang="en-US" sz="2100" dirty="0"/>
              <a:t>Make crate a safe and supportive place</a:t>
            </a:r>
          </a:p>
          <a:p>
            <a:pPr lvl="1"/>
            <a:endParaRPr lang="en-US" sz="2100" dirty="0"/>
          </a:p>
          <a:p>
            <a:r>
              <a:rPr lang="en-US" sz="2100" b="1" dirty="0">
                <a:solidFill>
                  <a:srgbClr val="C00000"/>
                </a:solidFill>
              </a:rPr>
              <a:t>Introduction to noise, different people, etc.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40807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So, what about extending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259" y="885651"/>
            <a:ext cx="5212142" cy="552141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Foster care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a “living room” 24/7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Get used to sights/sounds of living in a home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Experience daily routines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Morning, evening, staying home alone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Learn changes in routines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Varied experiences and introduction to many novel stimuli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Development of generalization of social behavior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Best simulation of where will go in adoptive home</a:t>
            </a:r>
          </a:p>
        </p:txBody>
      </p:sp>
    </p:spTree>
    <p:extLst>
      <p:ext uri="{BB962C8B-B14F-4D97-AF65-F5344CB8AC3E}">
        <p14:creationId xmlns:p14="http://schemas.microsoft.com/office/powerpoint/2010/main" val="478571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Why is this socialization so important?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96" y="1524000"/>
            <a:ext cx="4461623" cy="480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solidFill>
                  <a:srgbClr val="FEFFFF"/>
                </a:solidFill>
              </a:rPr>
              <a:t>Makes the dog adoptable!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Accepts humans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Acts appropriately when greeting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“looks like a normal dog”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Avoids development of learned helplessness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i="1" dirty="0">
                <a:solidFill>
                  <a:srgbClr val="FEFFFF"/>
                </a:solidFill>
              </a:rPr>
              <a:t>Shelter considerations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Makes shelters less aversive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Not smelly or scary or full of aggressive dogs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Foster homes communicate caring and well-being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EFFFF"/>
                </a:solidFill>
              </a:rPr>
              <a:t>Avoids over-arousal, which increases chances of being adopted</a:t>
            </a:r>
          </a:p>
        </p:txBody>
      </p:sp>
    </p:spTree>
    <p:extLst>
      <p:ext uri="{BB962C8B-B14F-4D97-AF65-F5344CB8AC3E}">
        <p14:creationId xmlns:p14="http://schemas.microsoft.com/office/powerpoint/2010/main" val="3071547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Who should be involved in socialization efforts?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rgbClr val="FEFFFF"/>
                </a:solidFill>
              </a:rPr>
              <a:t>Directors and direct-care staff</a:t>
            </a:r>
          </a:p>
          <a:p>
            <a:r>
              <a:rPr lang="en-US" sz="2100">
                <a:solidFill>
                  <a:srgbClr val="FEFFFF"/>
                </a:solidFill>
              </a:rPr>
              <a:t>Volunteers</a:t>
            </a:r>
          </a:p>
          <a:p>
            <a:r>
              <a:rPr lang="en-US" sz="2100">
                <a:solidFill>
                  <a:srgbClr val="FEFFFF"/>
                </a:solidFill>
              </a:rPr>
              <a:t>Everybody!</a:t>
            </a:r>
          </a:p>
          <a:p>
            <a:endParaRPr lang="en-US" sz="2100">
              <a:solidFill>
                <a:srgbClr val="FEFFFF"/>
              </a:solidFill>
            </a:endParaRPr>
          </a:p>
          <a:p>
            <a:r>
              <a:rPr lang="en-US" sz="2100">
                <a:solidFill>
                  <a:srgbClr val="FEFFFF"/>
                </a:solidFill>
              </a:rPr>
              <a:t>Must be systematic training program</a:t>
            </a:r>
          </a:p>
          <a:p>
            <a:pPr lvl="1"/>
            <a:r>
              <a:rPr lang="en-US" sz="2100">
                <a:solidFill>
                  <a:srgbClr val="FEFFFF"/>
                </a:solidFill>
              </a:rPr>
              <a:t>Teach people the correct behavior to expect and demand from dogs</a:t>
            </a:r>
          </a:p>
          <a:p>
            <a:pPr lvl="1"/>
            <a:r>
              <a:rPr lang="en-US" sz="2100">
                <a:solidFill>
                  <a:srgbClr val="FEFFFF"/>
                </a:solidFill>
              </a:rPr>
              <a:t>Continuity and caring critical</a:t>
            </a:r>
          </a:p>
        </p:txBody>
      </p:sp>
    </p:spTree>
    <p:extLst>
      <p:ext uri="{BB962C8B-B14F-4D97-AF65-F5344CB8AC3E}">
        <p14:creationId xmlns:p14="http://schemas.microsoft.com/office/powerpoint/2010/main" val="3048837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What else important for adoption?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rgbClr val="FEFFFF"/>
                </a:solidFill>
              </a:rPr>
              <a:t>Must remain in contact with adopter</a:t>
            </a:r>
          </a:p>
          <a:p>
            <a:pPr lvl="1"/>
            <a:r>
              <a:rPr lang="en-US" sz="2100">
                <a:solidFill>
                  <a:srgbClr val="FEFFFF"/>
                </a:solidFill>
              </a:rPr>
              <a:t>Check for any adjustment issues</a:t>
            </a:r>
          </a:p>
          <a:p>
            <a:pPr lvl="1"/>
            <a:r>
              <a:rPr lang="en-US" sz="2100">
                <a:solidFill>
                  <a:srgbClr val="FEFFFF"/>
                </a:solidFill>
              </a:rPr>
              <a:t>Offer behavioral/medical advice</a:t>
            </a:r>
          </a:p>
          <a:p>
            <a:pPr lvl="1"/>
            <a:r>
              <a:rPr lang="en-US" sz="2100">
                <a:solidFill>
                  <a:srgbClr val="FEFFFF"/>
                </a:solidFill>
              </a:rPr>
              <a:t>Give support</a:t>
            </a:r>
          </a:p>
          <a:p>
            <a:pPr lvl="1"/>
            <a:endParaRPr lang="en-US" sz="2100">
              <a:solidFill>
                <a:srgbClr val="FEFFFF"/>
              </a:solidFill>
            </a:endParaRPr>
          </a:p>
          <a:p>
            <a:r>
              <a:rPr lang="en-US" sz="2100">
                <a:solidFill>
                  <a:srgbClr val="FEFFFF"/>
                </a:solidFill>
              </a:rPr>
              <a:t>Goal is to NOT have the dog return</a:t>
            </a:r>
          </a:p>
        </p:txBody>
      </p:sp>
    </p:spTree>
    <p:extLst>
      <p:ext uri="{BB962C8B-B14F-4D97-AF65-F5344CB8AC3E}">
        <p14:creationId xmlns:p14="http://schemas.microsoft.com/office/powerpoint/2010/main" val="704131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8B6A13-85CA-4900-9C17-0B2EC7D65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80" y="1120155"/>
            <a:ext cx="3141898" cy="4609096"/>
          </a:xfrm>
        </p:spPr>
        <p:txBody>
          <a:bodyPr>
            <a:normAutofit/>
          </a:bodyPr>
          <a:lstStyle/>
          <a:p>
            <a:r>
              <a:rPr lang="en-US" sz="3700" b="1"/>
              <a:t>Why isn’t this done more systematically and in a more widespread manner?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3F9174-E2FD-4C98-B643-857596BA1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4546" y="798423"/>
            <a:ext cx="4769453" cy="6059577"/>
            <a:chOff x="2285126" y="-1693523"/>
            <a:chExt cx="6359271" cy="6059577"/>
          </a:xfrm>
        </p:grpSpPr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44669919-644B-4799-9AB6-7A2A2F170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2286127" y="-976413"/>
              <a:ext cx="1101799" cy="5342467"/>
            </a:xfrm>
            <a:custGeom>
              <a:avLst/>
              <a:gdLst>
                <a:gd name="connsiteX0" fmla="*/ 1101799 w 1101799"/>
                <a:gd name="connsiteY0" fmla="*/ 0 h 5342467"/>
                <a:gd name="connsiteX1" fmla="*/ 0 w 1101799"/>
                <a:gd name="connsiteY1" fmla="*/ 1141661 h 5342467"/>
                <a:gd name="connsiteX2" fmla="*/ 0 w 1101799"/>
                <a:gd name="connsiteY2" fmla="*/ 5342467 h 5342467"/>
                <a:gd name="connsiteX3" fmla="*/ 1039862 w 1101799"/>
                <a:gd name="connsiteY3" fmla="*/ 5342467 h 5342467"/>
                <a:gd name="connsiteX4" fmla="*/ 1101799 w 1101799"/>
                <a:gd name="connsiteY4" fmla="*/ 5278421 h 534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799" h="5342467">
                  <a:moveTo>
                    <a:pt x="1101799" y="0"/>
                  </a:moveTo>
                  <a:lnTo>
                    <a:pt x="0" y="1141661"/>
                  </a:lnTo>
                  <a:lnTo>
                    <a:pt x="0" y="5342467"/>
                  </a:lnTo>
                  <a:lnTo>
                    <a:pt x="1039862" y="5342467"/>
                  </a:lnTo>
                  <a:lnTo>
                    <a:pt x="1101799" y="527842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7676A4-07DE-42A0-980E-77FA40F49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2285126" y="-1425874"/>
              <a:ext cx="762170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C9AFEB-B9C2-4A5E-91E4-BD04223F5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2566852" y="-1693523"/>
              <a:ext cx="485207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6D837413-BE05-4604-8451-98E34D629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43739" y="-1692608"/>
              <a:ext cx="610065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141" y="1120155"/>
            <a:ext cx="3800804" cy="4609095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Time expensive</a:t>
            </a:r>
          </a:p>
          <a:p>
            <a:r>
              <a:rPr lang="en-US" sz="2100">
                <a:solidFill>
                  <a:srgbClr val="FFFFFF"/>
                </a:solidFill>
              </a:rPr>
              <a:t>Volunteer expensive</a:t>
            </a:r>
          </a:p>
          <a:p>
            <a:endParaRPr lang="en-US" sz="2100">
              <a:solidFill>
                <a:srgbClr val="FFFFFF"/>
              </a:solidFill>
            </a:endParaRPr>
          </a:p>
          <a:p>
            <a:r>
              <a:rPr lang="en-US" sz="2100">
                <a:solidFill>
                  <a:srgbClr val="FFFFFF"/>
                </a:solidFill>
              </a:rPr>
              <a:t>Author suggests we use……universities and psychology/biology/agriculture departments!!</a:t>
            </a:r>
          </a:p>
          <a:p>
            <a:endParaRPr lang="en-US" sz="2100">
              <a:solidFill>
                <a:srgbClr val="FFFFFF"/>
              </a:solidFill>
            </a:endParaRPr>
          </a:p>
          <a:p>
            <a:r>
              <a:rPr lang="en-US" sz="2100">
                <a:solidFill>
                  <a:srgbClr val="FFFFFF"/>
                </a:solidFill>
              </a:rPr>
              <a:t>Of course- why!!!!!?????</a:t>
            </a:r>
          </a:p>
        </p:txBody>
      </p:sp>
    </p:spTree>
    <p:extLst>
      <p:ext uri="{BB962C8B-B14F-4D97-AF65-F5344CB8AC3E}">
        <p14:creationId xmlns:p14="http://schemas.microsoft.com/office/powerpoint/2010/main" val="360264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00">
                <a:solidFill>
                  <a:srgbClr val="FFFFFF"/>
                </a:solidFill>
              </a:rPr>
              <a:t>Discriminative Effects</a:t>
            </a:r>
            <a:br>
              <a:rPr lang="en-US" altLang="en-US" sz="3100">
                <a:solidFill>
                  <a:srgbClr val="FFFFFF"/>
                </a:solidFill>
              </a:rPr>
            </a:br>
            <a:endParaRPr lang="en-US" altLang="en-US" sz="3100">
              <a:solidFill>
                <a:srgbClr val="FFFFFF"/>
              </a:solidFill>
            </a:endParaRPr>
          </a:p>
        </p:txBody>
      </p:sp>
      <p:graphicFrame>
        <p:nvGraphicFramePr>
          <p:cNvPr id="17413" name="Rectangle 3">
            <a:extLst>
              <a:ext uri="{FF2B5EF4-FFF2-40B4-BE49-F238E27FC236}">
                <a16:creationId xmlns:a16="http://schemas.microsoft.com/office/drawing/2014/main" id="{426FE268-69F1-46C9-A807-0B8E7A0B4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27595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66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958402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2263" y="1562100"/>
            <a:ext cx="2846731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700">
                <a:solidFill>
                  <a:schemeClr val="tx1">
                    <a:lumMod val="85000"/>
                    <a:lumOff val="15000"/>
                  </a:schemeClr>
                </a:solidFill>
              </a:rPr>
              <a:t>Punishment  Effectiveness</a:t>
            </a:r>
            <a:endParaRPr lang="en-US" altLang="en-US" sz="3700">
              <a:solidFill>
                <a:schemeClr val="tx1">
                  <a:lumMod val="85000"/>
                  <a:lumOff val="15000"/>
                </a:schemeClr>
              </a:solidFill>
              <a:latin typeface="Times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733425"/>
            <a:ext cx="3851694" cy="539115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Punishing only the  reinforced response is often not an effective procedure.</a:t>
            </a:r>
          </a:p>
          <a:p>
            <a:pPr eaLnBrk="1" hangingPunct="1"/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en-US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you give organism an alternative, unpunished route to reinforcement, then effects of punishment are enhanced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5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958402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2263" y="1562100"/>
            <a:ext cx="2846731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panose="02020603050405020304" pitchFamily="18" charset="0"/>
              </a:rPr>
              <a:t>Punishment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257" y="519112"/>
            <a:ext cx="4927943" cy="5819775"/>
          </a:xfrm>
        </p:spPr>
        <p:txBody>
          <a:bodyPr anchor="ctr">
            <a:normAutofit fontScale="77500" lnSpcReduction="20000"/>
          </a:bodyPr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Is defined by NEITHER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actions of the person delivering the consequences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</a:t>
            </a:r>
          </a:p>
          <a:p>
            <a:pPr lvl="1"/>
            <a:r>
              <a:rPr lang="en-US" sz="2400" dirty="0"/>
              <a:t>By the nature of those consequences..</a:t>
            </a:r>
          </a:p>
          <a:p>
            <a:pPr lvl="0" algn="ctr"/>
            <a:endParaRPr lang="en-US" sz="1500" dirty="0"/>
          </a:p>
          <a:p>
            <a:r>
              <a:rPr lang="en-US" sz="2800" dirty="0"/>
              <a:t>A </a:t>
            </a:r>
            <a:r>
              <a:rPr lang="en-US" sz="2800" b="1" i="1" dirty="0"/>
              <a:t>decrease</a:t>
            </a:r>
            <a:r>
              <a:rPr lang="en-US" sz="2800" dirty="0"/>
              <a:t> in the future frequency of the occurrence of the behavior must be observed before a consequence qualifies as </a:t>
            </a:r>
            <a:r>
              <a:rPr lang="en-US" sz="2800" b="1" i="1" dirty="0"/>
              <a:t>punishment</a:t>
            </a:r>
          </a:p>
          <a:p>
            <a:endParaRPr lang="en-US" sz="2800" b="1" i="1" dirty="0"/>
          </a:p>
          <a:p>
            <a:pPr lvl="1"/>
            <a:r>
              <a:rPr lang="en-US" dirty="0"/>
              <a:t>Note that if you REMOVE a punisher, the behavior will return to baseline or higher levels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(If you move a reinforcer, what happens?)</a:t>
            </a:r>
          </a:p>
          <a:p>
            <a:pPr lvl="1"/>
            <a:endParaRPr lang="en-US" sz="2400" dirty="0"/>
          </a:p>
          <a:p>
            <a:pPr lvl="0"/>
            <a:endParaRPr lang="en-US" sz="1500" dirty="0"/>
          </a:p>
          <a:p>
            <a:pPr lvl="1"/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820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FFFFFF"/>
                </a:solidFill>
              </a:rPr>
              <a:t>Aversive but not contingent?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029" y="2354089"/>
            <a:ext cx="4158432" cy="3982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C00000"/>
                </a:solidFill>
              </a:rPr>
              <a:t>Aversive stimuli can also affect operant behavior when that behavior neither produces nor prevents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When aversive stimuli occur independently of responding.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Really classical conditioning to that stimulus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Most famous example is conditioned emotional response (CER).</a:t>
            </a:r>
          </a:p>
        </p:txBody>
      </p:sp>
      <p:pic>
        <p:nvPicPr>
          <p:cNvPr id="3" name="Picture 2" descr="A rodent looking at the camera&#10;&#10;Description automatically generated">
            <a:extLst>
              <a:ext uri="{FF2B5EF4-FFF2-40B4-BE49-F238E27FC236}">
                <a16:creationId xmlns:a16="http://schemas.microsoft.com/office/drawing/2014/main" id="{1683F922-AC7F-42FA-A14A-A424CEB4C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5" b="-2"/>
          <a:stretch/>
        </p:blipFill>
        <p:spPr>
          <a:xfrm>
            <a:off x="5356251" y="2812887"/>
            <a:ext cx="3271515" cy="32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3700" b="1">
                <a:solidFill>
                  <a:schemeClr val="accent1"/>
                </a:solidFill>
              </a:rPr>
              <a:t>Conditioned Emotional Response </a:t>
            </a:r>
            <a:r>
              <a:rPr lang="en-US" altLang="en-US" sz="3700">
                <a:solidFill>
                  <a:schemeClr val="accent1"/>
                </a:solidFill>
              </a:rPr>
              <a:t>(CER)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2024" y="457200"/>
            <a:ext cx="4783321" cy="5791200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Demonstration of CER: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Rat must lever press to obtain food.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Rat receives periodic pairings of tone with electric shock.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Rat eventually press lever at a lower rate when tone is on than when it is off.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7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Rat shows an emotional reaction to the tone, as demonstrated by the decrease in responding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1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Phenomenon is called </a:t>
            </a:r>
            <a:r>
              <a:rPr lang="en-US" sz="2100" b="1" dirty="0">
                <a:solidFill>
                  <a:srgbClr val="C00000"/>
                </a:solidFill>
              </a:rPr>
              <a:t>conditioned suppression</a:t>
            </a:r>
            <a:r>
              <a:rPr lang="en-US" sz="2100" dirty="0">
                <a:solidFill>
                  <a:srgbClr val="C00000"/>
                </a:solidFill>
              </a:rPr>
              <a:t> or </a:t>
            </a:r>
            <a:r>
              <a:rPr lang="en-US" sz="2100" b="1" dirty="0">
                <a:solidFill>
                  <a:srgbClr val="C00000"/>
                </a:solidFill>
              </a:rPr>
              <a:t>conditioned emotional response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(</a:t>
            </a:r>
            <a:r>
              <a:rPr lang="en-US" sz="2100" b="1" dirty="0"/>
              <a:t>CER</a:t>
            </a:r>
            <a:r>
              <a:rPr lang="en-US" sz="2100" dirty="0"/>
              <a:t>; Estes &amp; Skinner, 1941).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1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Human examples?</a:t>
            </a:r>
          </a:p>
        </p:txBody>
      </p:sp>
    </p:spTree>
    <p:extLst>
      <p:ext uri="{BB962C8B-B14F-4D97-AF65-F5344CB8AC3E}">
        <p14:creationId xmlns:p14="http://schemas.microsoft.com/office/powerpoint/2010/main" val="26993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7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XY5HK7YVDQWF-1196-1316</_dlc_DocId>
    <_dlc_DocIdUrl xmlns="95c273cc-9201-4c1e-8c9f-fe8c80cbe9de">
      <Url>https://about.illinoisstate.edu/vfdouga/_layouts/DocIdRedir.aspx?ID=XY5HK7YVDQWF-1196-1316</Url>
      <Description>XY5HK7YVDQWF-1196-1316</Description>
    </_dlc_DocIdUrl>
  </documentManagement>
</p:properties>
</file>

<file path=customXml/itemProps1.xml><?xml version="1.0" encoding="utf-8"?>
<ds:datastoreItem xmlns:ds="http://schemas.openxmlformats.org/officeDocument/2006/customXml" ds:itemID="{15DBA05C-021C-41BC-B706-61227F951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63B989-F3E8-4939-A4E1-3828C2A4EF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8A6CC-E49E-4711-BBA1-3FA7BC7E73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9E3D42E-88EA-4E76-9E08-3DA32FAA558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2609</Words>
  <Application>Microsoft Office PowerPoint</Application>
  <PresentationFormat>On-screen Show (4:3)</PresentationFormat>
  <Paragraphs>351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Calibri</vt:lpstr>
      <vt:lpstr>Times</vt:lpstr>
      <vt:lpstr>Office Theme</vt:lpstr>
      <vt:lpstr>Punishment and Learned Helplessness</vt:lpstr>
      <vt:lpstr>Definition of Punishment</vt:lpstr>
      <vt:lpstr>Definitions of Punishment</vt:lpstr>
      <vt:lpstr>Also Known as Aversive Control</vt:lpstr>
      <vt:lpstr>Discriminative Effects </vt:lpstr>
      <vt:lpstr>Punishment  Effectiveness</vt:lpstr>
      <vt:lpstr>Punishment</vt:lpstr>
      <vt:lpstr>Aversive but not contingent?</vt:lpstr>
      <vt:lpstr>Conditioned Emotional Response (CER)</vt:lpstr>
      <vt:lpstr>PUNISHMENT is not just the opposite of  Reinforcement</vt:lpstr>
      <vt:lpstr>Punishment + Reinforcement?</vt:lpstr>
      <vt:lpstr>Punishment Intensity:  </vt:lpstr>
      <vt:lpstr>Role of past experience!  Context and experience matter </vt:lpstr>
      <vt:lpstr>Immediate is Best! </vt:lpstr>
      <vt:lpstr>Probability of a punisher</vt:lpstr>
      <vt:lpstr>Recovery from Punishment: Extinction</vt:lpstr>
      <vt:lpstr>Unconditioned Punishers</vt:lpstr>
      <vt:lpstr>How are conditioned  punishers different?</vt:lpstr>
      <vt:lpstr>Extinction of Conditioned punisher</vt:lpstr>
      <vt:lpstr>Generalization and Discrimination</vt:lpstr>
      <vt:lpstr>Other factors influencing effectiveness of punishment:</vt:lpstr>
      <vt:lpstr>Punishment can result in death</vt:lpstr>
      <vt:lpstr>Punishment can result in death</vt:lpstr>
      <vt:lpstr>Punishment can result in death</vt:lpstr>
      <vt:lpstr>Punishment can result in death</vt:lpstr>
      <vt:lpstr>Learned Helplessness</vt:lpstr>
      <vt:lpstr>Learned helplessness Marty Seligman</vt:lpstr>
      <vt:lpstr>Key Factor = inescapability</vt:lpstr>
      <vt:lpstr>Symptoms of L.H. </vt:lpstr>
      <vt:lpstr>Clinical Expressions  of Learned Helplessness</vt:lpstr>
      <vt:lpstr>“Curing” or eliminating learned helplessness</vt:lpstr>
      <vt:lpstr>Two theories to explain Learned Helplessness</vt:lpstr>
      <vt:lpstr>Treatment of LH in dogs</vt:lpstr>
      <vt:lpstr>Results: What treatment worked?</vt:lpstr>
      <vt:lpstr>Why is learned helplessness important to dog training and our dogs?</vt:lpstr>
      <vt:lpstr>Reminder</vt:lpstr>
      <vt:lpstr>In shelters: Tuber, et al., 1999</vt:lpstr>
      <vt:lpstr>Brief contact of only 20 min between humans and dogs significantly REDUCED stress cortisol  </vt:lpstr>
      <vt:lpstr>Treatment</vt:lpstr>
      <vt:lpstr>Supportive Environment</vt:lpstr>
      <vt:lpstr>Again, even brief contact significantly helped both puppies and older dogs. </vt:lpstr>
      <vt:lpstr>Noncontingent interaction with humans was best  Contingent interaction with toys was better  VERY low latency to greet familiar person!</vt:lpstr>
      <vt:lpstr>What kind of training works?</vt:lpstr>
      <vt:lpstr>So, what about extending this?</vt:lpstr>
      <vt:lpstr>Why is this socialization so important?</vt:lpstr>
      <vt:lpstr>Who should be involved in socialization efforts?</vt:lpstr>
      <vt:lpstr>What else important for adoption?</vt:lpstr>
      <vt:lpstr>Why isn’t this done more systematically and in a more widespread manner?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Punishment and Learned Helplessness</dc:title>
  <dc:creator>Farmer-Dougan, Valeri</dc:creator>
  <cp:lastModifiedBy>Valeri Farmer-Dougan</cp:lastModifiedBy>
  <cp:revision>4</cp:revision>
  <dcterms:created xsi:type="dcterms:W3CDTF">2020-02-25T03:04:37Z</dcterms:created>
  <dcterms:modified xsi:type="dcterms:W3CDTF">2022-10-23T03:28:20Z</dcterms:modified>
</cp:coreProperties>
</file>