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90" r:id="rId7"/>
    <p:sldId id="289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A2F298-EBB1-404A-BCF7-5F1B33707CCA}" v="657" dt="2021-10-16T03:31:20.0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6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D85A0-7492-40A7-AFC2-9BAE3EA03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8C03D-D89F-4241-AE79-1DF66B253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39360-8899-4EC1-9113-B2C4DE089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F4020-BC59-4381-A80B-29DFB818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8C6CE-86E6-4E0A-9BBF-3E0195D46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E2286-B866-42F7-8D96-84B2B3CE4BD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58418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7ED-D8B7-4B17-82F0-0FBE07359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E92469-6485-4786-B740-E2C471DA4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575B8-2B87-4689-876F-2308B00FE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C3669-6A56-4994-B75C-EC2148F38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9CC88-C506-4A79-9ACC-A6A344912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002C8-372F-4DF0-906E-BD65A3CCC5C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5375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A459F8-9DD4-42E9-8701-C16C2C15AC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286B79-F81F-4664-9723-603DBF8FA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F003B-FA51-4A0D-94C4-144F23C7E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0FC50-A21C-4CBF-BC17-0A0FC72C0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66678-C72A-4C30-8B25-CA7DC294B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FABF5-A92C-4970-B81B-94E600AD97F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6447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21968-939A-46F4-A272-CBB2D45B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BF2F3-2DE1-481C-A75B-E4FC5603C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AF0B4-7A29-4BD2-B5F7-68FCB5A38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050A0-EB88-43A7-BC01-08584E83E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DD16F-120E-417C-8C06-5DA8CBA68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A0649-A043-4FDC-AF88-637FC9E4A61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4475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223F4-B87B-48F0-B8B7-64CD12053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B2D81-E3EC-4E8C-B7B7-43A731A43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B63CF-081F-44A6-870E-A913E40D5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10EE4-C7F6-410D-9ED7-65B6D8FFB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BF7DA-5FCC-40A4-9B2E-531A3B760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BCEF0-F59A-4B1F-9CAA-FF925AE0236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6629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584CF-32CF-4B9E-9B4F-361BA4D80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64ACB-4040-4DC8-B675-331F7A6253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EE6324-B3D8-408E-BE8D-22D865C7ED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573310-B14A-469E-AD0E-067C2D4D6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3E9E8F-BEFE-4932-920D-334CBBD80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7763C-059A-471E-B14E-CA2AB3565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6AB25-985F-462C-B753-772606F7E9B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13596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975DC-D411-4368-B122-DE30AB3E8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2CAB8-E581-4209-8B96-841A11E56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E3EA2-42D3-4E06-9251-C7CA8CE54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3063AF-E2E1-4C1E-AEBF-A0E71DEDA9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BC7A46-9206-4DB6-91E8-1ED8195C6C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958E3E-DC6A-4EBE-BF84-4777F074E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5DB52B-2393-4D87-A5AB-73D7A2326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7B86A0-4333-4807-9A23-651CFBFD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B4FFD-08E1-4F46-99A5-6B7B8E71BE54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9274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CB1A3-63C5-4F8D-9482-8B939A3BB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108328-D9E1-4CB7-BCAF-86B83BC16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605FE-F2B7-4BBB-8B74-2DC1523C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BDD6DB-35FD-4661-BDF7-CC814C42D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DA072-84FA-4155-A035-4FCBB5A6AB7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7818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A783CF-99FB-4C2E-B3B8-077E0DEB1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AAB9E5-46C2-4870-A768-FB91A99FA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144D7A-47D6-4151-ACB9-2D0BBB535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6E45C-536D-4843-B2E2-49DCF4C0092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24796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33CFC-E509-41C2-A0CE-F1F2140D8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B2DF5-4561-415C-81B1-316A07999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5CA8DE-53BE-4ED1-B220-6F55C8351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DF346-B364-443D-B9F9-CF06A216D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CB1B4-333F-4B63-BB79-BE7554582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95B68-DD2C-411E-B321-D29D42961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0A904-2AE4-4D65-B7B2-9D8D2DCDB77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4412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ADFD8-9139-4DF6-BF66-16BBFAFA2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BFBDDC-8493-4874-92CF-1DCBA10AB0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C178BB-1011-4519-8CDD-FE1AB1330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F1D42E-1860-4E3A-9C81-CF42B283A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BC2F9-768A-40E4-8F66-C452BC7B8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2B01B-CAC9-46AC-A9DD-F2212651E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5D07F-3EDE-476A-89C8-2FE37E9FED4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3747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98E26A9-86AD-4719-BC3A-B8A1BCBF61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8E21468-196A-456B-A2AA-9EAA3F4900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167D9BC-1A35-4581-BDE5-022FA4A8AB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E7C2F59-D8FA-437D-87E8-7AE09BAD655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489D014-BF33-46F8-A0DA-DD6B97D1B3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585BA41-65CF-4F90-BB1E-DA037316187D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24E27FB-D69B-4665-BFB9-E65448A653E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s-UY" altLang="en-US" sz="4400" b="1" dirty="0">
                <a:solidFill>
                  <a:srgbClr val="C00000"/>
                </a:solidFill>
              </a:rPr>
              <a:t>CANINE ATTACHMENT</a:t>
            </a:r>
            <a:endParaRPr lang="es-ES" altLang="en-US" sz="4400" b="1" dirty="0">
              <a:solidFill>
                <a:srgbClr val="C00000"/>
              </a:solidFill>
            </a:endParaRP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2C92C1BB-497A-43B4-A505-CA3959AADBC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s-ES" altLang="en-US" sz="3200" b="1" dirty="0" err="1">
                <a:solidFill>
                  <a:srgbClr val="C00000"/>
                </a:solidFill>
              </a:rPr>
              <a:t>Dogs</a:t>
            </a:r>
            <a:r>
              <a:rPr lang="es-ES" altLang="en-US" sz="3200" b="1" dirty="0">
                <a:solidFill>
                  <a:srgbClr val="C00000"/>
                </a:solidFill>
              </a:rPr>
              <a:t> REALLY Love </a:t>
            </a:r>
            <a:r>
              <a:rPr lang="es-ES" altLang="en-US" sz="3200" b="1" dirty="0" err="1">
                <a:solidFill>
                  <a:srgbClr val="C00000"/>
                </a:solidFill>
              </a:rPr>
              <a:t>Us</a:t>
            </a:r>
            <a:endParaRPr lang="es-ES" alt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7D4A5-9BF2-4FA9-A30E-AF3534946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</a:rPr>
              <a:t>But: Variability in attachment 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across dogs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167A0-5704-4A3F-981F-C307DE79B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5736" y="1600200"/>
            <a:ext cx="6491064" cy="452596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Variability across individuals and breeds of dogs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In how strong they show attachment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In who they show attachment (1 person, family, everyone)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Ability to form new attachment after loss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Udell and Brubaker argue dogs are </a:t>
            </a:r>
            <a:r>
              <a:rPr lang="en-US" b="1" dirty="0">
                <a:solidFill>
                  <a:srgbClr val="C00000"/>
                </a:solidFill>
              </a:rPr>
              <a:t>“social generalists”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Dogs can thrive in many different settings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Have an ability to adapt to wide variety of social environments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Have an ability to adopt many social strategies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Dogs are facultatively social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The degree to which form social groups with other dogs depends on their environmental conditions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Resource availability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Quality of interactions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Not much data on how dogs alter social strategies across different human groups!</a:t>
            </a:r>
          </a:p>
        </p:txBody>
      </p:sp>
    </p:spTree>
    <p:extLst>
      <p:ext uri="{BB962C8B-B14F-4D97-AF65-F5344CB8AC3E}">
        <p14:creationId xmlns:p14="http://schemas.microsoft.com/office/powerpoint/2010/main" val="154494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3C283-7B6A-4940-A40A-69394895F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</a:rPr>
              <a:t>The Dog as a Social Generalist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AA3DC-D276-4914-9CF6-36CC7A9CE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7744" y="1600200"/>
            <a:ext cx="6419056" cy="514116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900" b="1" dirty="0"/>
              <a:t>Dogs are not alone in their responsiveness to humans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Human raised wolves, dingoes, coyotes, foxes respond to human social cues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These species respond to human pointing, gaze and body posture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900" dirty="0"/>
              <a:t>BUT: </a:t>
            </a:r>
            <a:r>
              <a:rPr lang="en-US" sz="2900" b="1" dirty="0">
                <a:solidFill>
                  <a:srgbClr val="C00000"/>
                </a:solidFill>
              </a:rPr>
              <a:t>subpopulations of dogs also show differences!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solidFill>
                  <a:srgbClr val="C00000"/>
                </a:solidFill>
              </a:rPr>
              <a:t>Pet dogs </a:t>
            </a:r>
            <a:r>
              <a:rPr lang="en-US" sz="2400" dirty="0"/>
              <a:t>respond better to human signaling than dogs reared in shelters or kennels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24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400" b="1" dirty="0">
                <a:solidFill>
                  <a:srgbClr val="C00000"/>
                </a:solidFill>
              </a:rPr>
              <a:t>Agility trained </a:t>
            </a:r>
            <a:r>
              <a:rPr lang="en-US" sz="2400" dirty="0"/>
              <a:t>dogs, when presented with unsolvable task, gaze longer at owners than pet dogs or search/rescue dogs!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24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solidFill>
                  <a:srgbClr val="C00000"/>
                </a:solidFill>
              </a:rPr>
              <a:t>Obedience dogs </a:t>
            </a:r>
            <a:r>
              <a:rPr lang="en-US" sz="2400" dirty="0"/>
              <a:t>are better independent problem solvers than pet dogs; pet dogs look at owners more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24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solidFill>
                  <a:srgbClr val="C00000"/>
                </a:solidFill>
              </a:rPr>
              <a:t>Kennel dogs</a:t>
            </a:r>
            <a:r>
              <a:rPr lang="en-US" sz="2400" dirty="0"/>
              <a:t> look at humans less than pet dogs when presented with unsolvable task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24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400" b="1" dirty="0">
                <a:solidFill>
                  <a:srgbClr val="C00000"/>
                </a:solidFill>
              </a:rPr>
              <a:t>Common factor: differences in experience!</a:t>
            </a:r>
          </a:p>
        </p:txBody>
      </p:sp>
    </p:spTree>
    <p:extLst>
      <p:ext uri="{BB962C8B-B14F-4D97-AF65-F5344CB8AC3E}">
        <p14:creationId xmlns:p14="http://schemas.microsoft.com/office/powerpoint/2010/main" val="3507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3C283-7B6A-4940-A40A-69394895F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</a:rPr>
              <a:t>Domestication and experience interact!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AA3DC-D276-4914-9CF6-36CC7A9CE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7744" y="1600200"/>
            <a:ext cx="6419056" cy="506916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Domestication sets the stage for attachment and social intelligence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Greater behavioral plasticity with increased juvenile period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Udell calls these longer development times opportunity periods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Increased time for initial socialization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Makes it easier for domestic dog to attach to human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Much longer in domestic dog:  12-14 </a:t>
            </a:r>
            <a:r>
              <a:rPr lang="en-US" dirty="0" err="1"/>
              <a:t>wks</a:t>
            </a:r>
            <a:r>
              <a:rPr lang="en-US" dirty="0"/>
              <a:t>; wolves, around 4 weeks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Why does this matter?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Greater time for social interactions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Greater diversification of social strategies in comparison to other wild canids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Highly dependent on exposure to humans during sensitive period!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Interaction between domestication and socialization – predictor of social phenotype an individual adult dog will show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What? Genetics + experience = degree of socialization for individual dog</a:t>
            </a:r>
          </a:p>
        </p:txBody>
      </p:sp>
    </p:spTree>
    <p:extLst>
      <p:ext uri="{BB962C8B-B14F-4D97-AF65-F5344CB8AC3E}">
        <p14:creationId xmlns:p14="http://schemas.microsoft.com/office/powerpoint/2010/main" val="274999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C1629-9861-4E3D-812E-150B5B2F7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1DD5B1B-DFA3-4709-930C-E5321817A3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925" y="274639"/>
            <a:ext cx="3187609" cy="3754691"/>
          </a:xfrm>
          <a:prstGeom prst="rect">
            <a:avLst/>
          </a:prstGeom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0D3ECF-E8AB-4106-8413-BA8017553E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9792" y="1286632"/>
            <a:ext cx="5242968" cy="375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0009A-D8CA-4BBE-AD70-EE13E53AC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Attachment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F8B50-3030-4428-835B-D1A1010E2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525963"/>
          </a:xfrm>
        </p:spPr>
        <p:txBody>
          <a:bodyPr/>
          <a:lstStyle/>
          <a:p>
            <a:r>
              <a:rPr lang="en-US" sz="2000" dirty="0"/>
              <a:t>Ainsworth described 3 styles or types of attachment</a:t>
            </a:r>
          </a:p>
          <a:p>
            <a:endParaRPr lang="en-US" sz="2000" dirty="0"/>
          </a:p>
          <a:p>
            <a:r>
              <a:rPr lang="en-US" sz="2000" dirty="0"/>
              <a:t>Experience and behavior as young animal predicts future adult behavior </a:t>
            </a:r>
          </a:p>
          <a:p>
            <a:endParaRPr lang="en-US" sz="2000" dirty="0"/>
          </a:p>
          <a:p>
            <a:r>
              <a:rPr lang="en-US" sz="2000" dirty="0"/>
              <a:t>In humans, type of attachment predicts</a:t>
            </a:r>
          </a:p>
          <a:p>
            <a:pPr lvl="1"/>
            <a:r>
              <a:rPr lang="en-US" sz="1800" dirty="0"/>
              <a:t>Quality of future relationships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Risk of depression and anxiety disorders</a:t>
            </a:r>
          </a:p>
          <a:p>
            <a:pPr lvl="1"/>
            <a:r>
              <a:rPr lang="en-US" sz="1800" dirty="0"/>
              <a:t>Degree of aggressive behavior exhibited </a:t>
            </a:r>
          </a:p>
          <a:p>
            <a:pPr lvl="1"/>
            <a:r>
              <a:rPr lang="en-US" sz="1800" dirty="0"/>
              <a:t>Social competence</a:t>
            </a:r>
          </a:p>
          <a:p>
            <a:pPr lvl="1"/>
            <a:r>
              <a:rPr lang="en-US" sz="1800" dirty="0"/>
              <a:t>Risk taking</a:t>
            </a:r>
          </a:p>
          <a:p>
            <a:pPr lvl="1"/>
            <a:r>
              <a:rPr lang="en-US" sz="1800" dirty="0"/>
              <a:t>Problem solving and motivation behaviors</a:t>
            </a:r>
          </a:p>
        </p:txBody>
      </p:sp>
    </p:spTree>
    <p:extLst>
      <p:ext uri="{BB962C8B-B14F-4D97-AF65-F5344CB8AC3E}">
        <p14:creationId xmlns:p14="http://schemas.microsoft.com/office/powerpoint/2010/main" val="271393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0009A-D8CA-4BBE-AD70-EE13E53AC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Attachment styles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9169DEA-D7DE-4A0C-8FD8-5D3E28A8C8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1720" y="1628800"/>
            <a:ext cx="6951897" cy="37444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324FB1F-DD1C-4816-9A33-94DF8D46D6AA}"/>
              </a:ext>
            </a:extLst>
          </p:cNvPr>
          <p:cNvSpPr txBox="1"/>
          <p:nvPr/>
        </p:nvSpPr>
        <p:spPr>
          <a:xfrm>
            <a:off x="2771800" y="5589240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 dogs (and now children, add the approach/avoidant form of attachment as well.</a:t>
            </a:r>
          </a:p>
        </p:txBody>
      </p:sp>
    </p:spTree>
    <p:extLst>
      <p:ext uri="{BB962C8B-B14F-4D97-AF65-F5344CB8AC3E}">
        <p14:creationId xmlns:p14="http://schemas.microsoft.com/office/powerpoint/2010/main" val="313795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303F-C6D8-40DE-9CDD-3FB01C7E9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</a:rPr>
              <a:t>So, what does this tell us about dogs?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B1E5A-D390-4F3C-B3BA-B78E188C1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7744" y="1600200"/>
            <a:ext cx="6419056" cy="4525963"/>
          </a:xfrm>
        </p:spPr>
        <p:txBody>
          <a:bodyPr/>
          <a:lstStyle/>
          <a:p>
            <a:r>
              <a:rPr lang="en-US" sz="2400" dirty="0"/>
              <a:t>Dogs should show the same three similar types of attachment</a:t>
            </a:r>
          </a:p>
          <a:p>
            <a:pPr lvl="1"/>
            <a:r>
              <a:rPr lang="en-US" sz="2400" dirty="0"/>
              <a:t>What would a securely attached dog look like?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An anxiously/ambivalent type?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An avoidant attached dog?</a:t>
            </a:r>
          </a:p>
          <a:p>
            <a:pPr lvl="1"/>
            <a:endParaRPr lang="en-US" sz="2400" dirty="0"/>
          </a:p>
          <a:p>
            <a:r>
              <a:rPr lang="en-US" sz="2400" dirty="0"/>
              <a:t>What types of experiences might shape which attachment type a dog develops?</a:t>
            </a:r>
          </a:p>
        </p:txBody>
      </p:sp>
    </p:spTree>
    <p:extLst>
      <p:ext uri="{BB962C8B-B14F-4D97-AF65-F5344CB8AC3E}">
        <p14:creationId xmlns:p14="http://schemas.microsoft.com/office/powerpoint/2010/main" val="169504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BC458-7906-43DB-97A7-03B55AB1A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/>
          <a:lstStyle/>
          <a:p>
            <a:r>
              <a:rPr lang="en-US" sz="3200" b="1" dirty="0" err="1">
                <a:solidFill>
                  <a:srgbClr val="C00000"/>
                </a:solidFill>
              </a:rPr>
              <a:t>Giasci</a:t>
            </a:r>
            <a:r>
              <a:rPr lang="en-US" sz="3200" b="1" dirty="0">
                <a:solidFill>
                  <a:srgbClr val="C00000"/>
                </a:solidFill>
              </a:rPr>
              <a:t>, </a:t>
            </a:r>
            <a:r>
              <a:rPr lang="en-US" sz="3200" b="1" dirty="0" err="1">
                <a:solidFill>
                  <a:srgbClr val="C00000"/>
                </a:solidFill>
              </a:rPr>
              <a:t>Topal</a:t>
            </a:r>
            <a:r>
              <a:rPr lang="en-US" sz="3200" b="1" dirty="0">
                <a:solidFill>
                  <a:srgbClr val="C00000"/>
                </a:solidFill>
              </a:rPr>
              <a:t>, </a:t>
            </a:r>
            <a:r>
              <a:rPr lang="en-US" sz="3200" b="1" dirty="0" err="1">
                <a:solidFill>
                  <a:srgbClr val="C00000"/>
                </a:solidFill>
              </a:rPr>
              <a:t>Miklosi</a:t>
            </a:r>
            <a:r>
              <a:rPr lang="en-US" sz="3200" b="1" dirty="0">
                <a:solidFill>
                  <a:srgbClr val="C00000"/>
                </a:solidFill>
              </a:rPr>
              <a:t>, Doka &amp; </a:t>
            </a:r>
            <a:r>
              <a:rPr lang="en-US" sz="3200" b="1" dirty="0" err="1">
                <a:solidFill>
                  <a:srgbClr val="C00000"/>
                </a:solidFill>
              </a:rPr>
              <a:t>Csany</a:t>
            </a:r>
            <a:r>
              <a:rPr lang="en-US" sz="3200" b="1" dirty="0">
                <a:solidFill>
                  <a:srgbClr val="C00000"/>
                </a:solidFill>
              </a:rPr>
              <a:t>, 2001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390A8-89DE-43F9-9CE6-C5765C1C2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5736" y="1268760"/>
            <a:ext cx="6491064" cy="547260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Most of research has examined adult dog attachment by surveying the owners- questionnaires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These might be very accurate...but we need other data to support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Need measurable indicators of attachment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Strange situation test is “gold standard” for human attachment; could it be used in dogs?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Authors examined </a:t>
            </a:r>
            <a:r>
              <a:rPr lang="en-US" b="1" dirty="0"/>
              <a:t>shelter dogs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These authors hypothesized that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300" dirty="0"/>
              <a:t>Dogs’ demand for social contact with humans increases in dogs living without possibility of forming relationships for longer period of time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33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300" dirty="0"/>
              <a:t>Even a short duration of human handling would evoke attachment behavior</a:t>
            </a:r>
          </a:p>
        </p:txBody>
      </p:sp>
    </p:spTree>
    <p:extLst>
      <p:ext uri="{BB962C8B-B14F-4D97-AF65-F5344CB8AC3E}">
        <p14:creationId xmlns:p14="http://schemas.microsoft.com/office/powerpoint/2010/main" val="193648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1CB12-F066-4251-BA1A-63FFF0022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C00000"/>
                </a:solidFill>
              </a:rPr>
              <a:t>Method: Subjects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63890-C630-4960-83D0-A7B446E58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3768" y="1600200"/>
            <a:ext cx="6203032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60 shelter dogs from 2 rescue centers</a:t>
            </a:r>
          </a:p>
          <a:p>
            <a:endParaRPr lang="en-US" dirty="0"/>
          </a:p>
          <a:p>
            <a:r>
              <a:rPr lang="en-US" dirty="0"/>
              <a:t>Dogs kept in big packs in very large yards</a:t>
            </a:r>
          </a:p>
          <a:p>
            <a:pPr lvl="1"/>
            <a:r>
              <a:rPr lang="en-US" dirty="0"/>
              <a:t>30-60 dogs per yard</a:t>
            </a:r>
          </a:p>
          <a:p>
            <a:pPr lvl="1"/>
            <a:r>
              <a:rPr lang="en-US" dirty="0"/>
              <a:t>No contact with humans other than caretaker</a:t>
            </a:r>
          </a:p>
          <a:p>
            <a:pPr lvl="1"/>
            <a:r>
              <a:rPr lang="en-US" dirty="0"/>
              <a:t>Caretaker gave food and cleaned yard daily</a:t>
            </a:r>
          </a:p>
          <a:p>
            <a:pPr lvl="1"/>
            <a:r>
              <a:rPr lang="en-US" dirty="0"/>
              <a:t>Little, if any individual human contact</a:t>
            </a:r>
          </a:p>
          <a:p>
            <a:endParaRPr lang="en-US" dirty="0"/>
          </a:p>
          <a:p>
            <a:r>
              <a:rPr lang="en-US" dirty="0"/>
              <a:t>Little record keeping on dogs</a:t>
            </a:r>
          </a:p>
          <a:p>
            <a:pPr lvl="1"/>
            <a:r>
              <a:rPr lang="en-US" dirty="0"/>
              <a:t>Age estimated</a:t>
            </a:r>
          </a:p>
          <a:p>
            <a:pPr lvl="1"/>
            <a:r>
              <a:rPr lang="en-US" dirty="0"/>
              <a:t>Shot records kept</a:t>
            </a:r>
          </a:p>
          <a:p>
            <a:pPr lvl="1"/>
            <a:endParaRPr lang="en-US" dirty="0"/>
          </a:p>
          <a:p>
            <a:r>
              <a:rPr lang="en-US" dirty="0"/>
              <a:t>Grouped dogs into control and experimental groups of 30 each</a:t>
            </a:r>
          </a:p>
          <a:p>
            <a:pPr lvl="1"/>
            <a:r>
              <a:rPr lang="en-US" dirty="0"/>
              <a:t>Balanced as well as could by gender, size, likely breed, etc.</a:t>
            </a:r>
          </a:p>
        </p:txBody>
      </p:sp>
    </p:spTree>
    <p:extLst>
      <p:ext uri="{BB962C8B-B14F-4D97-AF65-F5344CB8AC3E}">
        <p14:creationId xmlns:p14="http://schemas.microsoft.com/office/powerpoint/2010/main" val="278243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1CB12-F066-4251-BA1A-63FFF0022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C00000"/>
                </a:solidFill>
              </a:rPr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63890-C630-4960-83D0-A7B446E58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7784" y="1052736"/>
            <a:ext cx="6275040" cy="5073427"/>
          </a:xfrm>
        </p:spPr>
        <p:txBody>
          <a:bodyPr>
            <a:normAutofit fontScale="47500" lnSpcReduction="20000"/>
          </a:bodyPr>
          <a:lstStyle/>
          <a:p>
            <a:r>
              <a:rPr lang="en-US" sz="4200" b="1" dirty="0">
                <a:solidFill>
                  <a:srgbClr val="C00000"/>
                </a:solidFill>
              </a:rPr>
              <a:t>Procedure</a:t>
            </a:r>
          </a:p>
          <a:p>
            <a:pPr lvl="1"/>
            <a:r>
              <a:rPr lang="en-US" dirty="0"/>
              <a:t>20 dogs handled; 10 control at each center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 handling time familiarized dogs to the individual who would play the role of owner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Nonhandled</a:t>
            </a:r>
            <a:r>
              <a:rPr lang="en-US" dirty="0"/>
              <a:t> dogs were led to the SST by both individuals to avoid a more familiar person; these dogs tested first</a:t>
            </a:r>
          </a:p>
          <a:p>
            <a:pPr lvl="1"/>
            <a:endParaRPr lang="en-US" dirty="0"/>
          </a:p>
          <a:p>
            <a:r>
              <a:rPr lang="en-US" sz="4200" b="1" dirty="0">
                <a:solidFill>
                  <a:srgbClr val="C00000"/>
                </a:solidFill>
              </a:rPr>
              <a:t>During Handling:</a:t>
            </a:r>
          </a:p>
          <a:p>
            <a:pPr lvl="1"/>
            <a:r>
              <a:rPr lang="en-US" dirty="0"/>
              <a:t>Dogs handled in open area adjacent to large pen, but visually hidden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Dogs caught, taken to area by the respective handler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Put dog on leash, pet, attempted to teach basic obedience skills such as sit, down, walking; played fetch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Handled on 3 consecutive days for 10 minutes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20A2465-DD6D-4AA3-8634-D48AC1B09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49327"/>
              </p:ext>
            </p:extLst>
          </p:nvPr>
        </p:nvGraphicFramePr>
        <p:xfrm>
          <a:off x="3995936" y="1738536"/>
          <a:ext cx="316835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117">
                  <a:extLst>
                    <a:ext uri="{9D8B030D-6E8A-4147-A177-3AD203B41FA5}">
                      <a16:colId xmlns:a16="http://schemas.microsoft.com/office/drawing/2014/main" val="1424975767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555682814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3785188312"/>
                    </a:ext>
                  </a:extLst>
                </a:gridCol>
              </a:tblGrid>
              <a:tr h="304315">
                <a:tc>
                  <a:txBody>
                    <a:bodyPr/>
                    <a:lstStyle/>
                    <a:p>
                      <a:r>
                        <a:rPr lang="en-US" sz="14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Handled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Control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630873"/>
                  </a:ext>
                </a:extLst>
              </a:tr>
              <a:tr h="304315">
                <a:tc>
                  <a:txBody>
                    <a:bodyPr/>
                    <a:lstStyle/>
                    <a:p>
                      <a:r>
                        <a:rPr lang="en-US" sz="1400" dirty="0"/>
                        <a:t>Shelter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 dogs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 dogs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841788"/>
                  </a:ext>
                </a:extLst>
              </a:tr>
              <a:tr h="304315">
                <a:tc>
                  <a:txBody>
                    <a:bodyPr/>
                    <a:lstStyle/>
                    <a:p>
                      <a:r>
                        <a:rPr lang="en-US" sz="1400" dirty="0"/>
                        <a:t>Shelter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 dogs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 dogs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965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9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405BD-CD7E-48FD-A4E5-C8D5FF598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C00000"/>
                </a:solidFill>
              </a:rPr>
              <a:t>Dogs show strong attachment to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B8D20-CC23-4539-8D89-D8069BCFE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7744" y="1268760"/>
            <a:ext cx="6573416" cy="531460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Strong and large body of evidence that shows dogs show social attachment to people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What is social attachment?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An enduring bond between two organisms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Asymmetrical social relationship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Dependency of attached individual on “</a:t>
            </a:r>
            <a:r>
              <a:rPr lang="en-US" b="1" dirty="0">
                <a:solidFill>
                  <a:srgbClr val="C00000"/>
                </a:solidFill>
              </a:rPr>
              <a:t>object</a:t>
            </a:r>
            <a:r>
              <a:rPr lang="en-US" dirty="0"/>
              <a:t>” of attachment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This can be a person, another dog, even an object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Here we are discussing attachment to humans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i="1" dirty="0"/>
              <a:t>Dogs use their human as a secure base</a:t>
            </a:r>
          </a:p>
        </p:txBody>
      </p:sp>
    </p:spTree>
    <p:extLst>
      <p:ext uri="{BB962C8B-B14F-4D97-AF65-F5344CB8AC3E}">
        <p14:creationId xmlns:p14="http://schemas.microsoft.com/office/powerpoint/2010/main" val="216595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BBB2D-73D7-45FE-B5B7-01872F1E1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C00000"/>
                </a:solidFill>
              </a:rPr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F492D-1F5D-47CC-A91E-D5E5771B9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704" y="1417638"/>
            <a:ext cx="6779096" cy="532373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Attachment Test: Room Set up:</a:t>
            </a:r>
          </a:p>
          <a:p>
            <a:pPr lvl="1"/>
            <a:r>
              <a:rPr lang="en-US" dirty="0"/>
              <a:t>Two chairs facing each other in an enclosed area off of main area</a:t>
            </a:r>
          </a:p>
          <a:p>
            <a:pPr lvl="1"/>
            <a:r>
              <a:rPr lang="en-US" dirty="0"/>
              <a:t>Variety of Toys on floor</a:t>
            </a:r>
          </a:p>
          <a:p>
            <a:pPr lvl="1"/>
            <a:endParaRPr lang="en-US" dirty="0"/>
          </a:p>
          <a:p>
            <a:r>
              <a:rPr lang="en-US" sz="3800" b="1" dirty="0">
                <a:solidFill>
                  <a:srgbClr val="C00000"/>
                </a:solidFill>
              </a:rPr>
              <a:t>Seven episodes</a:t>
            </a:r>
            <a:r>
              <a:rPr lang="en-US" sz="3800" b="1" dirty="0"/>
              <a:t>: 2 min each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Owner (OW) and dog in room; OW ignores dog for 1 min, then interacts with dog.</a:t>
            </a:r>
          </a:p>
          <a:p>
            <a:pPr marL="685800" lvl="1" indent="-342900">
              <a:buFont typeface="+mj-lt"/>
              <a:buAutoNum type="arabicPeriod"/>
            </a:pPr>
            <a:endParaRPr lang="en-US" dirty="0"/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OW and  dog: UP enters, UP greets OW, UP has 30 sec conversation with OW, UP plays with dog for 30 sec, then OW leaves for 1 min.</a:t>
            </a:r>
          </a:p>
          <a:p>
            <a:pPr marL="685800" lvl="1" indent="-342900">
              <a:buFont typeface="+mj-lt"/>
              <a:buAutoNum type="arabicPeriod"/>
            </a:pPr>
            <a:endParaRPr lang="en-US" dirty="0"/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UP and dog:  UP tries to play and pet dog for 2 min.</a:t>
            </a:r>
          </a:p>
          <a:p>
            <a:pPr marL="685800" lvl="1" indent="-342900">
              <a:buFont typeface="+mj-lt"/>
              <a:buAutoNum type="arabicPeriod"/>
            </a:pPr>
            <a:endParaRPr lang="en-US" dirty="0"/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OW, UP and dog: OW calls dog, attempt to interact for 1 min., the UP leaves, OW plays with dog for 1 min.</a:t>
            </a:r>
          </a:p>
          <a:p>
            <a:pPr marL="685800" lvl="1" indent="-342900">
              <a:buFont typeface="+mj-lt"/>
              <a:buAutoNum type="arabicPeriod"/>
            </a:pPr>
            <a:endParaRPr lang="en-US" dirty="0"/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OW and Dog in room: OW leaves, dog is alone for 2 min.</a:t>
            </a:r>
          </a:p>
          <a:p>
            <a:pPr marL="685800" lvl="1" indent="-342900">
              <a:buFont typeface="+mj-lt"/>
              <a:buAutoNum type="arabicPeriod"/>
            </a:pPr>
            <a:endParaRPr lang="en-US" dirty="0"/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Dog alone in room: UP enters, greets dog, attempts to interact, then play with dog for 2 min.</a:t>
            </a:r>
          </a:p>
          <a:p>
            <a:pPr marL="685800" lvl="1" indent="-342900">
              <a:buFont typeface="+mj-lt"/>
              <a:buAutoNum type="arabicPeriod"/>
            </a:pPr>
            <a:endParaRPr lang="en-US" dirty="0"/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Dog alone in room: OW enters, greets dog, attempts to interact and play with dog for 2 min.</a:t>
            </a:r>
          </a:p>
        </p:txBody>
      </p:sp>
    </p:spTree>
    <p:extLst>
      <p:ext uri="{BB962C8B-B14F-4D97-AF65-F5344CB8AC3E}">
        <p14:creationId xmlns:p14="http://schemas.microsoft.com/office/powerpoint/2010/main" val="424983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BBB2D-73D7-45FE-B5B7-01872F1E1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Method: Behavior Recorded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F492D-1F5D-47CC-A91E-D5E5771B9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704" y="1600200"/>
            <a:ext cx="6779096" cy="49831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Coded behaviors in presence of OW and UP, as applicable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Behaviors: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Exploration</a:t>
            </a:r>
          </a:p>
          <a:p>
            <a:pPr lvl="1"/>
            <a:r>
              <a:rPr lang="en-US" dirty="0"/>
              <a:t>Passive behavior</a:t>
            </a:r>
          </a:p>
          <a:p>
            <a:pPr lvl="1"/>
            <a:r>
              <a:rPr lang="en-US" dirty="0"/>
              <a:t>Playing</a:t>
            </a:r>
          </a:p>
          <a:p>
            <a:pPr lvl="1"/>
            <a:r>
              <a:rPr lang="en-US" dirty="0"/>
              <a:t>Stand by door</a:t>
            </a:r>
          </a:p>
          <a:p>
            <a:pPr lvl="1"/>
            <a:r>
              <a:rPr lang="en-US" dirty="0"/>
              <a:t>Physical contact</a:t>
            </a:r>
          </a:p>
          <a:p>
            <a:pPr lvl="1"/>
            <a:r>
              <a:rPr lang="en-US" dirty="0"/>
              <a:t>Greeting coded as</a:t>
            </a:r>
          </a:p>
          <a:p>
            <a:pPr lvl="2"/>
            <a:r>
              <a:rPr lang="en-US" dirty="0"/>
              <a:t>Contact seeking</a:t>
            </a:r>
          </a:p>
          <a:p>
            <a:pPr lvl="2"/>
            <a:r>
              <a:rPr lang="en-US" dirty="0"/>
              <a:t>Delay of contact seeking</a:t>
            </a:r>
          </a:p>
          <a:p>
            <a:pPr lvl="2"/>
            <a:r>
              <a:rPr lang="en-US" dirty="0"/>
              <a:t>Duration of physical contact while greeting</a:t>
            </a:r>
          </a:p>
          <a:p>
            <a:pPr lvl="1"/>
            <a:r>
              <a:rPr lang="en-US" dirty="0"/>
              <a:t>Follow (the person to the door)</a:t>
            </a:r>
          </a:p>
        </p:txBody>
      </p:sp>
    </p:spTree>
    <p:extLst>
      <p:ext uri="{BB962C8B-B14F-4D97-AF65-F5344CB8AC3E}">
        <p14:creationId xmlns:p14="http://schemas.microsoft.com/office/powerpoint/2010/main" val="220099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75429-C718-4A37-A966-F7E3A4C73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33713-861F-46C5-8E3B-9E9BDAA64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9752" y="1600200"/>
            <a:ext cx="6347048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Calculated </a:t>
            </a:r>
            <a:r>
              <a:rPr lang="en-US" b="1" i="1" dirty="0">
                <a:solidFill>
                  <a:srgbClr val="C00000"/>
                </a:solidFill>
              </a:rPr>
              <a:t>relative percentage time spent in each behavior category</a:t>
            </a:r>
          </a:p>
          <a:p>
            <a:endParaRPr lang="en-US" dirty="0"/>
          </a:p>
          <a:p>
            <a:r>
              <a:rPr lang="en-US" dirty="0"/>
              <a:t>Compared handled vs. </a:t>
            </a:r>
            <a:r>
              <a:rPr lang="en-US" dirty="0" err="1"/>
              <a:t>nonhandled</a:t>
            </a:r>
            <a:r>
              <a:rPr lang="en-US" dirty="0"/>
              <a:t> dogs using sum of behavior for OW and UP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Some data did not meet criteria for normal distribution, so used </a:t>
            </a:r>
            <a:r>
              <a:rPr lang="en-US" i="1" dirty="0">
                <a:solidFill>
                  <a:srgbClr val="C00000"/>
                </a:solidFill>
              </a:rPr>
              <a:t>nonparametric tests </a:t>
            </a:r>
            <a:r>
              <a:rPr lang="en-US" dirty="0"/>
              <a:t>to examine differences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662065A-DD78-4EBC-A4D7-42DF5C13CE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136770"/>
              </p:ext>
            </p:extLst>
          </p:nvPr>
        </p:nvGraphicFramePr>
        <p:xfrm>
          <a:off x="2576449" y="3411132"/>
          <a:ext cx="6096000" cy="1144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51364725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6620581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37915165"/>
                    </a:ext>
                  </a:extLst>
                </a:gridCol>
              </a:tblGrid>
              <a:tr h="40311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Time with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Time with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193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Handled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“Owner”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Unfamiliar 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87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Non-Handled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“Owner”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Unfamiliar 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291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4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8A836-7F47-4CBD-812D-4AD8B99DA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64D34-96EA-455C-9110-08CB8460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525963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Gender, Size and Rescue Center</a:t>
            </a:r>
          </a:p>
          <a:p>
            <a:pPr lvl="1"/>
            <a:r>
              <a:rPr lang="en-US" dirty="0"/>
              <a:t>No significant effect of gender or size</a:t>
            </a:r>
          </a:p>
          <a:p>
            <a:pPr lvl="1"/>
            <a:endParaRPr lang="en-US" dirty="0"/>
          </a:p>
          <a:p>
            <a:r>
              <a:rPr lang="en-US" sz="2800" b="1" dirty="0">
                <a:solidFill>
                  <a:srgbClr val="C00000"/>
                </a:solidFill>
              </a:rPr>
              <a:t>Were differences between centers</a:t>
            </a:r>
          </a:p>
          <a:p>
            <a:pPr lvl="1"/>
            <a:r>
              <a:rPr lang="en-US" sz="2000" dirty="0"/>
              <a:t>Dogs at </a:t>
            </a:r>
            <a:r>
              <a:rPr lang="en-US" sz="2000" dirty="0" err="1"/>
              <a:t>Vasadi</a:t>
            </a:r>
            <a:r>
              <a:rPr lang="en-US" sz="2000" dirty="0"/>
              <a:t> showed increased delay in approaching UP</a:t>
            </a:r>
          </a:p>
          <a:p>
            <a:pPr lvl="1"/>
            <a:r>
              <a:rPr lang="en-US" sz="2000" dirty="0"/>
              <a:t>AND spent more time in physical contact with entering UP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93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8A836-7F47-4CBD-812D-4AD8B99DA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Results: Effects of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64D34-96EA-455C-9110-08CB8460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3928" y="1492472"/>
            <a:ext cx="5054949" cy="402475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No significant differences between handled and non-handled on overall behavior in test situation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Significant differences in specific behaviors displayed to OW and UP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Dogs in handled group stood by door less in presence of OW than non-handled dogs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No significant difference in standing by door in non-handled dogs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71D547-0B3A-4B80-9DE1-1EDFF4808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396360"/>
            <a:ext cx="3202611" cy="2665810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0032B4D-194C-4C56-A382-D0477A4EF48D}"/>
              </a:ext>
            </a:extLst>
          </p:cNvPr>
          <p:cNvCxnSpPr/>
          <p:nvPr/>
        </p:nvCxnSpPr>
        <p:spPr>
          <a:xfrm>
            <a:off x="1547664" y="2204864"/>
            <a:ext cx="1152128" cy="72008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44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8A836-7F47-4CBD-812D-4AD8B99DA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Results: Effects of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64D34-96EA-455C-9110-08CB8460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3855" y="1417638"/>
            <a:ext cx="5037859" cy="3263504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Significant differences in greeting behavior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Handled dogs showed higher levels of contact seeking towards OW</a:t>
            </a:r>
          </a:p>
          <a:p>
            <a:pPr lvl="2"/>
            <a:r>
              <a:rPr lang="en-US" dirty="0"/>
              <a:t>Touched OW more</a:t>
            </a:r>
          </a:p>
          <a:p>
            <a:pPr lvl="2"/>
            <a:r>
              <a:rPr lang="en-US" dirty="0"/>
              <a:t>Showed Less avoidance to OW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No differences for the unhandled dogs for the OW and the UP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9F4A56-ADAA-4602-B4E6-677CA2CBC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24" y="1407658"/>
            <a:ext cx="3048917" cy="264297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740E9A-5190-45B0-A06B-2DC530F4D4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358" y="1124744"/>
            <a:ext cx="2232248" cy="22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93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8A836-7F47-4CBD-812D-4AD8B99DA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Results: Effects of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64D34-96EA-455C-9110-08CB8460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781" y="1893688"/>
            <a:ext cx="4740692" cy="3263504"/>
          </a:xfrm>
        </p:spPr>
        <p:txBody>
          <a:bodyPr>
            <a:normAutofit fontScale="55000" lnSpcReduction="20000"/>
          </a:bodyPr>
          <a:lstStyle/>
          <a:p>
            <a:r>
              <a:rPr lang="en-US" sz="3600" b="1" i="1" dirty="0">
                <a:solidFill>
                  <a:srgbClr val="C00000"/>
                </a:solidFill>
              </a:rPr>
              <a:t>Handled dogs had less physical contact with UP than </a:t>
            </a:r>
            <a:r>
              <a:rPr lang="en-US" sz="3600" b="1" i="1" dirty="0" err="1">
                <a:solidFill>
                  <a:srgbClr val="C00000"/>
                </a:solidFill>
              </a:rPr>
              <a:t>nonhandled</a:t>
            </a:r>
            <a:r>
              <a:rPr lang="en-US" sz="3600" b="1" i="1" dirty="0">
                <a:solidFill>
                  <a:srgbClr val="C00000"/>
                </a:solidFill>
              </a:rPr>
              <a:t> dogs</a:t>
            </a:r>
          </a:p>
          <a:p>
            <a:endParaRPr lang="en-US" dirty="0"/>
          </a:p>
          <a:p>
            <a:r>
              <a:rPr lang="en-US" dirty="0"/>
              <a:t>Both groups spent similar amounts of time with the OW</a:t>
            </a:r>
          </a:p>
          <a:p>
            <a:endParaRPr lang="en-US" dirty="0"/>
          </a:p>
          <a:p>
            <a:r>
              <a:rPr lang="en-US" dirty="0"/>
              <a:t>Both groups followed OW in presence of UP</a:t>
            </a:r>
          </a:p>
          <a:p>
            <a:endParaRPr lang="en-US" dirty="0"/>
          </a:p>
          <a:p>
            <a:r>
              <a:rPr lang="en-US" sz="3600" b="1" i="1" dirty="0">
                <a:solidFill>
                  <a:srgbClr val="C00000"/>
                </a:solidFill>
              </a:rPr>
              <a:t>Handled dogs less likely to follow UP in presence of OW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F79A2A-E87D-4C59-8DD0-F6D0EE794B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248" y="1700808"/>
            <a:ext cx="3679139" cy="22902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1D8597-E567-4222-B905-7EDCD61EF9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904" y="1690563"/>
            <a:ext cx="1670449" cy="16765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800765-2621-4373-99B8-9AE89B1C3D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1790548"/>
            <a:ext cx="1670449" cy="167654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027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42ED187-DBE7-485A-9665-F7327BE091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65" y="1196752"/>
            <a:ext cx="4064794" cy="27146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FE9713-7D6B-455A-90FD-ECB40F719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138595"/>
            <a:ext cx="7886700" cy="994172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43E00-2028-49A5-9E90-5908FA8D6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132768"/>
            <a:ext cx="4319536" cy="539434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Checked to see if the dogs were avoiding UP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Examined data from Episode 2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(OW, unfamiliar person (UP), dog: UP enters, greets OW, 30 sec conversation with OW, play with dog for 30 sec, then OW leaves)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i="1" dirty="0"/>
              <a:t>NOTE: More time spent with UP than OW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All dogs approached UP during test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All spent several seconds in physical contact with UP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800" b="1" i="1" dirty="0">
                <a:solidFill>
                  <a:srgbClr val="C00000"/>
                </a:solidFill>
              </a:rPr>
              <a:t>Handled dogs spent more contact with OW even though UP has more interaction time during this episode</a:t>
            </a:r>
            <a:r>
              <a:rPr lang="en-US" i="1" dirty="0">
                <a:solidFill>
                  <a:srgbClr val="C00000"/>
                </a:solidFill>
              </a:rPr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800" b="1" dirty="0">
                <a:solidFill>
                  <a:srgbClr val="C00000"/>
                </a:solidFill>
              </a:rPr>
              <a:t>Seems that the dogs preferred the OW, even given the brief 3 10-min handling episodes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F5C526-CBB5-4240-9E12-A0313B775B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1340768"/>
            <a:ext cx="1624433" cy="1630361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50A2E35-7CDB-43C8-9864-E0DA1BECFFC6}"/>
              </a:ext>
            </a:extLst>
          </p:cNvPr>
          <p:cNvCxnSpPr/>
          <p:nvPr/>
        </p:nvCxnSpPr>
        <p:spPr>
          <a:xfrm flipH="1">
            <a:off x="1763688" y="2564904"/>
            <a:ext cx="1152128" cy="504056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08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16E53-D5F7-4E63-8D3F-155A4D2DF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/>
          <a:lstStyle/>
          <a:p>
            <a:r>
              <a:rPr lang="en-US" sz="3200" b="1" dirty="0">
                <a:solidFill>
                  <a:srgbClr val="C00000"/>
                </a:solidFill>
              </a:rPr>
              <a:t>Did the dogs show attachment to the “OW”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A09FC-1FE3-4337-8C4D-43DB277D3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7744" y="1600200"/>
            <a:ext cx="6419056" cy="514116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Dogs’ behavior in handled group met criteria for attachment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Were able to discriminate and respond differently to the OW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Used the OW as a secure base: More time in physical contact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Showed a distinct response when OW left or returned: more frequent approach, less avoidance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Non-handled dogs did not meet the criteria.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Stood by door more with orientation towards the exit- ignoring OW or UP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Did not follow OW to door anymore than UP when one left the room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4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A0825-4EE3-4D65-9A0F-B56D2960E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Was it the OW or the UP?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6012D-13B0-4C39-9415-571449472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728" y="1417638"/>
            <a:ext cx="6696744" cy="525172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b="1" dirty="0">
                <a:solidFill>
                  <a:srgbClr val="C00000"/>
                </a:solidFill>
              </a:rPr>
              <a:t>Separational distress elicits two emotional reactions</a:t>
            </a:r>
          </a:p>
          <a:p>
            <a:pPr marL="971550" lvl="1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/>
              <a:t>Distress due to absence of caretaker</a:t>
            </a:r>
          </a:p>
          <a:p>
            <a:pPr marL="971550" lvl="1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/>
              <a:t>Distress due to fear of stranger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600" b="1" dirty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600" b="1" i="1" dirty="0">
                <a:solidFill>
                  <a:srgbClr val="C00000"/>
                </a:solidFill>
              </a:rPr>
              <a:t>Data suggest it was absence of OW that was more important: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i="1" dirty="0"/>
              <a:t>Dogs met UP first in episode 2: both OW and UP present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Nonhandled</a:t>
            </a:r>
            <a:r>
              <a:rPr lang="en-US" dirty="0"/>
              <a:t> dogs preferred UP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Handled dogs preferred OW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Physical contact data: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Dogs in both groups showed interest in friendly UP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But handled group showed less interest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600" b="1" dirty="0">
                <a:solidFill>
                  <a:srgbClr val="C00000"/>
                </a:solidFill>
              </a:rPr>
              <a:t>For Handled Dogs: When unfamiliar person left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Dogs moved and stayed near the OW rather than following UP to door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This is identical to what is observed in humans and chimps</a:t>
            </a:r>
          </a:p>
        </p:txBody>
      </p:sp>
    </p:spTree>
    <p:extLst>
      <p:ext uri="{BB962C8B-B14F-4D97-AF65-F5344CB8AC3E}">
        <p14:creationId xmlns:p14="http://schemas.microsoft.com/office/powerpoint/2010/main" val="256698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AD75A-085C-4C6E-BB9F-922086EA1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</a:rPr>
              <a:t>Why attachment? 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What benefit to the organism?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1A53F-F052-40AE-B5DD-793785E18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5736" y="1772816"/>
            <a:ext cx="6491064" cy="435334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Supplies the offspring with </a:t>
            </a:r>
            <a:r>
              <a:rPr lang="en-US" b="1" i="1" dirty="0"/>
              <a:t>resources for survival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Provided </a:t>
            </a:r>
            <a:r>
              <a:rPr lang="en-US" b="1" i="1" dirty="0"/>
              <a:t>defense against predators </a:t>
            </a:r>
            <a:r>
              <a:rPr lang="en-US" dirty="0"/>
              <a:t>by ensuring that offspring remain near the parents (Bowlby)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Basic organizational factor for social structure for a species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Allows </a:t>
            </a:r>
            <a:r>
              <a:rPr lang="en-US" b="1" i="1" dirty="0"/>
              <a:t>group formation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Establishes an </a:t>
            </a:r>
            <a:r>
              <a:rPr lang="en-US" b="1" i="1" dirty="0"/>
              <a:t>organizational structure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Elicits </a:t>
            </a:r>
            <a:r>
              <a:rPr lang="en-US" b="1" i="1" dirty="0"/>
              <a:t>predictable behavioral preferences and patterns </a:t>
            </a:r>
            <a:r>
              <a:rPr lang="en-US" dirty="0"/>
              <a:t>of behavior between attached individuals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But why cross-species attachment? What benefit do dogs get from being attached to humans?</a:t>
            </a:r>
          </a:p>
        </p:txBody>
      </p:sp>
    </p:spTree>
    <p:extLst>
      <p:ext uri="{BB962C8B-B14F-4D97-AF65-F5344CB8AC3E}">
        <p14:creationId xmlns:p14="http://schemas.microsoft.com/office/powerpoint/2010/main" val="303031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770EA-694F-4219-8E0D-27BE26E3D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Why attachment so quickly for these dogs?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6484A-0593-42A2-824E-33215CF06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7744" y="1600200"/>
            <a:ext cx="6419056" cy="452596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Living in shelter situation, dogs become more response to humans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These dogs were mostly over 1 year of age, well past critical period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But, dogs may have </a:t>
            </a:r>
            <a:r>
              <a:rPr lang="en-US" sz="3800" b="1" dirty="0" err="1">
                <a:solidFill>
                  <a:srgbClr val="C00000"/>
                </a:solidFill>
              </a:rPr>
              <a:t>hypersocialibility</a:t>
            </a:r>
            <a:r>
              <a:rPr lang="en-US" sz="3800" b="1" dirty="0">
                <a:solidFill>
                  <a:srgbClr val="C00000"/>
                </a:solidFill>
              </a:rPr>
              <a:t>: </a:t>
            </a:r>
            <a:r>
              <a:rPr lang="en-US" sz="3600" b="1" dirty="0">
                <a:solidFill>
                  <a:srgbClr val="C00000"/>
                </a:solidFill>
              </a:rPr>
              <a:t>readiness to form attachments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Suggests that there may be innate, genetic propensity to form attachment to humans, even when older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 b="1" dirty="0">
                <a:solidFill>
                  <a:srgbClr val="C00000"/>
                </a:solidFill>
              </a:rPr>
              <a:t>Behavioral , as well as physical paedomorphism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Dogs that retain this ability are more likely to “get a human”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Did observe significant individual differences- suggests not all dogs readily form attachments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21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68B2B-0627-4610-B174-63B539A38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>
                <a:solidFill>
                  <a:srgbClr val="C00000"/>
                </a:solidFill>
              </a:rPr>
              <a:t>What is the take home lesson for those of us working with shelter dogs?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39F6D-18FB-49D4-B16F-67B58A479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5736" y="1700808"/>
            <a:ext cx="6319614" cy="482453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Dogs are highly adaptable, and may retain ability to form attachment well beyond the critical period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Form attachments very quickly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Implications for handling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Implications for fostering, and then moving to adopted family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What factors would make a dog less likely to form attachment, and are these factors “treatable”?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Remember: Older dogs can form attachments, too!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21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E69C0-6771-443B-8202-8819CE3B3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</a:rPr>
              <a:t>Why might an animal be attached to a human?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8B3CC-995A-463B-9DC3-B1396447D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5736" y="1556792"/>
            <a:ext cx="6491064" cy="502657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b="1" dirty="0"/>
              <a:t>Imprinting studies (Lorenz)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300" dirty="0"/>
              <a:t>Imprinting during critical period to first caretaker, regardless of species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33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300" dirty="0"/>
              <a:t>Produces proximity seeking and proximity preference to their human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33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300" dirty="0"/>
              <a:t>Again, allows increased chance of survival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33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b="1" i="1" dirty="0"/>
              <a:t>In humans and dogs, no imprinting, but attachment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300" dirty="0"/>
              <a:t>Do observe proximity seeking and proximity preference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300" dirty="0"/>
              <a:t>These behaviors form basic components of parent-infant attachment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33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/>
              <a:t>Other researchers suggest human attachment is more complex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70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A624E-FBA4-45F1-B4B1-9072828F1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</a:rPr>
              <a:t>Complex Human-like Attachment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95451-5FB0-4203-8D2F-6CDC72838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720" y="1340768"/>
            <a:ext cx="6635080" cy="5165724"/>
          </a:xfrm>
        </p:spPr>
        <p:txBody>
          <a:bodyPr>
            <a:normAutofit fontScale="92500"/>
          </a:bodyPr>
          <a:lstStyle/>
          <a:p>
            <a:r>
              <a:rPr lang="en-US" b="1" i="1" dirty="0"/>
              <a:t>Organism must be able to</a:t>
            </a:r>
          </a:p>
          <a:p>
            <a:pPr lvl="1"/>
            <a:r>
              <a:rPr lang="en-US" i="1" dirty="0"/>
              <a:t>Discriminate and respond differentially to an object of attachment: </a:t>
            </a:r>
            <a:r>
              <a:rPr lang="en-US" b="1" i="1" dirty="0">
                <a:solidFill>
                  <a:srgbClr val="C00000"/>
                </a:solidFill>
              </a:rPr>
              <a:t>Secure-base</a:t>
            </a:r>
          </a:p>
          <a:p>
            <a:pPr lvl="1"/>
            <a:endParaRPr lang="en-US" i="1" dirty="0">
              <a:solidFill>
                <a:srgbClr val="C00000"/>
              </a:solidFill>
            </a:endParaRPr>
          </a:p>
          <a:p>
            <a:pPr lvl="1"/>
            <a:r>
              <a:rPr lang="en-US" i="1" dirty="0"/>
              <a:t>Show </a:t>
            </a:r>
            <a:r>
              <a:rPr lang="en-US" b="1" i="1" dirty="0">
                <a:solidFill>
                  <a:srgbClr val="C00000"/>
                </a:solidFill>
              </a:rPr>
              <a:t>preference for the attachment figure</a:t>
            </a:r>
            <a:r>
              <a:rPr lang="en-US" i="1" dirty="0"/>
              <a:t>: Proximity and contact seeking</a:t>
            </a:r>
          </a:p>
          <a:p>
            <a:pPr lvl="1"/>
            <a:endParaRPr lang="en-US" i="1" dirty="0"/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Show distinct behavioral responses </a:t>
            </a:r>
            <a:r>
              <a:rPr lang="en-US" i="1" dirty="0"/>
              <a:t>when separated or reunited with attachment figure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1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A624E-FBA4-45F1-B4B1-9072828F1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</a:rPr>
              <a:t>Complex Human-like Attachment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95451-5FB0-4203-8D2F-6CDC72838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720" y="1340768"/>
            <a:ext cx="7020272" cy="516572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Test these behaviors using the </a:t>
            </a:r>
            <a:r>
              <a:rPr lang="en-US" b="1" dirty="0">
                <a:solidFill>
                  <a:srgbClr val="C00000"/>
                </a:solidFill>
              </a:rPr>
              <a:t>Strange Situation Test (SST)</a:t>
            </a:r>
          </a:p>
          <a:p>
            <a:pPr lvl="1"/>
            <a:r>
              <a:rPr lang="en-US" dirty="0"/>
              <a:t>Ainsworth and Wittig, 1969</a:t>
            </a:r>
          </a:p>
          <a:p>
            <a:pPr lvl="1"/>
            <a:r>
              <a:rPr lang="en-US" dirty="0"/>
              <a:t>Infant and mother enter a “strange room”</a:t>
            </a:r>
          </a:p>
          <a:p>
            <a:pPr lvl="1"/>
            <a:r>
              <a:rPr lang="en-US" dirty="0"/>
              <a:t>Series of separations and reunions with mother</a:t>
            </a:r>
          </a:p>
          <a:p>
            <a:pPr lvl="1"/>
            <a:r>
              <a:rPr lang="en-US" dirty="0"/>
              <a:t>Measure types and degree of behaviors shown during these events</a:t>
            </a:r>
          </a:p>
          <a:p>
            <a:pPr lvl="1"/>
            <a:endParaRPr lang="en-US" dirty="0"/>
          </a:p>
          <a:p>
            <a:r>
              <a:rPr lang="en-US" dirty="0"/>
              <a:t>Non-human infants show similar responses to humans</a:t>
            </a:r>
          </a:p>
          <a:p>
            <a:pPr lvl="1"/>
            <a:r>
              <a:rPr lang="en-US" dirty="0"/>
              <a:t>Chimpanzees</a:t>
            </a:r>
          </a:p>
          <a:p>
            <a:pPr lvl="1"/>
            <a:r>
              <a:rPr lang="en-US" dirty="0"/>
              <a:t>Dogs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746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A624E-FBA4-45F1-B4B1-9072828F1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</a:rPr>
              <a:t>Four basic types of attachment:</a:t>
            </a:r>
            <a:br>
              <a:rPr lang="en-US" sz="3600" b="1" dirty="0">
                <a:solidFill>
                  <a:srgbClr val="C00000"/>
                </a:solidFill>
              </a:rPr>
            </a:b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95451-5FB0-4203-8D2F-6CDC72838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720" y="1340768"/>
            <a:ext cx="7020272" cy="5165724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Secure attachment:</a:t>
            </a:r>
          </a:p>
          <a:p>
            <a:pPr lvl="1"/>
            <a:r>
              <a:rPr lang="en-US" dirty="0"/>
              <a:t>Dog uses human as home base from which to explore</a:t>
            </a:r>
          </a:p>
          <a:p>
            <a:pPr lvl="1"/>
            <a:r>
              <a:rPr lang="en-US" dirty="0"/>
              <a:t>When dog becomes distressed is calmed by parent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Anxious attachment</a:t>
            </a:r>
          </a:p>
          <a:p>
            <a:pPr lvl="1"/>
            <a:r>
              <a:rPr lang="en-US" dirty="0"/>
              <a:t>Dog uses human as home base</a:t>
            </a:r>
          </a:p>
          <a:p>
            <a:pPr lvl="1"/>
            <a:r>
              <a:rPr lang="en-US" dirty="0"/>
              <a:t>But dog and human remain anxious even when reunited or stressor is removed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Avoidant attachment</a:t>
            </a:r>
          </a:p>
          <a:p>
            <a:pPr lvl="1"/>
            <a:r>
              <a:rPr lang="en-US" dirty="0"/>
              <a:t>Dog avoids human, is not calmed by them</a:t>
            </a:r>
          </a:p>
          <a:p>
            <a:pPr lvl="1"/>
            <a:r>
              <a:rPr lang="en-US" dirty="0"/>
              <a:t>When stressor is introduced, dog does not use human to be calmed but avoids the human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Approach/avoidant attachment</a:t>
            </a:r>
          </a:p>
          <a:p>
            <a:pPr lvl="1"/>
            <a:r>
              <a:rPr lang="en-US" dirty="0"/>
              <a:t>Dog uses the human as the base, but seems to both approach and avoid the human</a:t>
            </a:r>
          </a:p>
          <a:p>
            <a:pPr lvl="1"/>
            <a:r>
              <a:rPr lang="en-US" dirty="0"/>
              <a:t>Seems ambivalent as to how to react to human.</a:t>
            </a:r>
          </a:p>
        </p:txBody>
      </p:sp>
    </p:spTree>
    <p:extLst>
      <p:ext uri="{BB962C8B-B14F-4D97-AF65-F5344CB8AC3E}">
        <p14:creationId xmlns:p14="http://schemas.microsoft.com/office/powerpoint/2010/main" val="123602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D05C5-DABD-427C-8132-4AD969100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</a:rPr>
              <a:t>Evolutionary development of 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Canine Attachment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26F41-8EE1-4072-B14E-40B4671BC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5736" y="1600200"/>
            <a:ext cx="6491064" cy="498316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Attachment appears to have co-evolved in dogs and humans (Paxton, 2000; </a:t>
            </a:r>
            <a:r>
              <a:rPr lang="en-US" b="1" dirty="0" err="1"/>
              <a:t>Shleidt</a:t>
            </a:r>
            <a:r>
              <a:rPr lang="en-US" b="1" dirty="0"/>
              <a:t>, 1998)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Parallel behavior to human complex attachment behaviors emerged in dogs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i="1" dirty="0"/>
              <a:t>Period of domestication resulted in increased duration of “puppyhood”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Allowed development of critical periods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During these critical periods, ability to attach to humans in parallel ways emerged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i="1" dirty="0"/>
              <a:t>Why? Increased chances of survival and created co-dependency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Dogs depend on/attach to humans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Humans depend on/attach to dog!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Intriguing evidence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Dog development closely parallels humans in pattern and time periods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Loss of attachment figure results in similar psychological disorders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92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32203-0008-4B25-A309-D7EDFA015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</a:rPr>
              <a:t>Evidence for development of attachment to humans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155A2-88F6-421C-AAFE-42BA8AECC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728" y="1600200"/>
            <a:ext cx="6563072" cy="45259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Puppies develop attachment to BOTH their mother and human caretaker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Unrelated to food reinforcement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Not altered by punishment </a:t>
            </a:r>
            <a:r>
              <a:rPr lang="en-US" dirty="0"/>
              <a:t>(still seek attachment)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Can attach to other animals, as well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Separation distress relieved by human contact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When move puppy from litter/mother to human- humans can comfort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Think of new puppy- can be consoled by humans when upset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Dogs show strong attachment to family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Separation anxiety; stranger anxiety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In novel environment, dogs show more stress when alone; less when with family member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1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2369</Words>
  <Application>Microsoft Office PowerPoint</Application>
  <PresentationFormat>On-screen Show (4:3)</PresentationFormat>
  <Paragraphs>371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Arial</vt:lpstr>
      <vt:lpstr>Diseño predeterminado</vt:lpstr>
      <vt:lpstr>CANINE ATTACHMENT</vt:lpstr>
      <vt:lpstr>Dogs show strong attachment to people</vt:lpstr>
      <vt:lpstr>Why attachment?  What benefit to the organism?  </vt:lpstr>
      <vt:lpstr>Why might an animal be attached to a human?</vt:lpstr>
      <vt:lpstr>Complex Human-like Attachment</vt:lpstr>
      <vt:lpstr>Complex Human-like Attachment</vt:lpstr>
      <vt:lpstr>Four basic types of attachment: </vt:lpstr>
      <vt:lpstr>Evolutionary development of  Canine Attachment</vt:lpstr>
      <vt:lpstr>Evidence for development of attachment to humans</vt:lpstr>
      <vt:lpstr>But: Variability in attachment  across dogs</vt:lpstr>
      <vt:lpstr>The Dog as a Social Generalist</vt:lpstr>
      <vt:lpstr>Domestication and experience interact!</vt:lpstr>
      <vt:lpstr>PowerPoint Presentation</vt:lpstr>
      <vt:lpstr>Attachment styles</vt:lpstr>
      <vt:lpstr>Attachment styles</vt:lpstr>
      <vt:lpstr>So, what does this tell us about dogs?</vt:lpstr>
      <vt:lpstr>Giasci, Topal, Miklosi, Doka &amp; Csany, 2001</vt:lpstr>
      <vt:lpstr>Method: Subjects</vt:lpstr>
      <vt:lpstr>Method</vt:lpstr>
      <vt:lpstr>Method</vt:lpstr>
      <vt:lpstr>Method: Behavior Recorded</vt:lpstr>
      <vt:lpstr>Results</vt:lpstr>
      <vt:lpstr>Results</vt:lpstr>
      <vt:lpstr>Results: Effects of Handling</vt:lpstr>
      <vt:lpstr>Results: Effects of Handling</vt:lpstr>
      <vt:lpstr>Results: Effects of Handling</vt:lpstr>
      <vt:lpstr>Results</vt:lpstr>
      <vt:lpstr>Did the dogs show attachment to the “OW”</vt:lpstr>
      <vt:lpstr>Was it the OW or the UP?</vt:lpstr>
      <vt:lpstr>Why attachment so quickly for these dogs?</vt:lpstr>
      <vt:lpstr>What is the take home lesson for those of us working with shelter dogs?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Valeri Farmer-Dougan</cp:lastModifiedBy>
  <cp:revision>26</cp:revision>
  <dcterms:created xsi:type="dcterms:W3CDTF">2010-02-11T18:41:59Z</dcterms:created>
  <dcterms:modified xsi:type="dcterms:W3CDTF">2022-10-30T04:03:28Z</dcterms:modified>
</cp:coreProperties>
</file>