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5"/>
  </p:notesMasterIdLst>
  <p:sldIdLst>
    <p:sldId id="256" r:id="rId6"/>
    <p:sldId id="257" r:id="rId7"/>
    <p:sldId id="258" r:id="rId8"/>
    <p:sldId id="262" r:id="rId9"/>
    <p:sldId id="263" r:id="rId10"/>
    <p:sldId id="264" r:id="rId11"/>
    <p:sldId id="265" r:id="rId12"/>
    <p:sldId id="259" r:id="rId13"/>
    <p:sldId id="260" r:id="rId14"/>
    <p:sldId id="266" r:id="rId15"/>
    <p:sldId id="267" r:id="rId16"/>
    <p:sldId id="268" r:id="rId17"/>
    <p:sldId id="274" r:id="rId18"/>
    <p:sldId id="269" r:id="rId19"/>
    <p:sldId id="319"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20"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2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626" y="7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555148-78E7-4E9F-B0CC-B6A5FA2BF51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A1294FCA-8164-48CD-8EEE-10555DC6046C}">
      <dgm:prSet/>
      <dgm:spPr/>
      <dgm:t>
        <a:bodyPr/>
        <a:lstStyle/>
        <a:p>
          <a:r>
            <a:rPr lang="en-US" b="1"/>
            <a:t>Phenotypically divergent taxa (animals)</a:t>
          </a:r>
          <a:endParaRPr lang="en-US"/>
        </a:p>
      </dgm:t>
    </dgm:pt>
    <dgm:pt modelId="{02270663-883A-4D2A-8460-91396AF4B716}" type="parTrans" cxnId="{EC127CD2-2CD2-47C0-8287-CF62FBB602C4}">
      <dgm:prSet/>
      <dgm:spPr/>
      <dgm:t>
        <a:bodyPr/>
        <a:lstStyle/>
        <a:p>
          <a:endParaRPr lang="en-US"/>
        </a:p>
      </dgm:t>
    </dgm:pt>
    <dgm:pt modelId="{2EC80582-BA21-43C3-98C0-C8F17472FEE7}" type="sibTrans" cxnId="{EC127CD2-2CD2-47C0-8287-CF62FBB602C4}">
      <dgm:prSet/>
      <dgm:spPr/>
      <dgm:t>
        <a:bodyPr/>
        <a:lstStyle/>
        <a:p>
          <a:endParaRPr lang="en-US"/>
        </a:p>
      </dgm:t>
    </dgm:pt>
    <dgm:pt modelId="{6DE601BA-2EE1-4C29-B4FF-8F144A34B488}">
      <dgm:prSet/>
      <dgm:spPr/>
      <dgm:t>
        <a:bodyPr/>
        <a:lstStyle/>
        <a:p>
          <a:r>
            <a:rPr lang="en-US"/>
            <a:t>Wolf</a:t>
          </a:r>
        </a:p>
      </dgm:t>
    </dgm:pt>
    <dgm:pt modelId="{BBEB768E-69D1-4D00-BA6D-0B5082018FF9}" type="parTrans" cxnId="{6E3AB848-E304-4A98-93B7-01AF422AC8EA}">
      <dgm:prSet/>
      <dgm:spPr/>
      <dgm:t>
        <a:bodyPr/>
        <a:lstStyle/>
        <a:p>
          <a:endParaRPr lang="en-US"/>
        </a:p>
      </dgm:t>
    </dgm:pt>
    <dgm:pt modelId="{39CCECEA-C43A-4585-9445-CB22BB6A5B13}" type="sibTrans" cxnId="{6E3AB848-E304-4A98-93B7-01AF422AC8EA}">
      <dgm:prSet/>
      <dgm:spPr/>
      <dgm:t>
        <a:bodyPr/>
        <a:lstStyle/>
        <a:p>
          <a:endParaRPr lang="en-US"/>
        </a:p>
      </dgm:t>
    </dgm:pt>
    <dgm:pt modelId="{9626F672-9277-4EE7-943B-7059404A6D9B}">
      <dgm:prSet/>
      <dgm:spPr/>
      <dgm:t>
        <a:bodyPr/>
        <a:lstStyle/>
        <a:p>
          <a:r>
            <a:rPr lang="en-US"/>
            <a:t>Fox</a:t>
          </a:r>
        </a:p>
      </dgm:t>
    </dgm:pt>
    <dgm:pt modelId="{F4AAC815-860D-4309-A458-30B7B5C07CC8}" type="parTrans" cxnId="{D443BA59-14E1-4FCC-B571-A68E0196B5AF}">
      <dgm:prSet/>
      <dgm:spPr/>
      <dgm:t>
        <a:bodyPr/>
        <a:lstStyle/>
        <a:p>
          <a:endParaRPr lang="en-US"/>
        </a:p>
      </dgm:t>
    </dgm:pt>
    <dgm:pt modelId="{A6D1A5FA-638F-473F-B27A-FA57D0AA1A92}" type="sibTrans" cxnId="{D443BA59-14E1-4FCC-B571-A68E0196B5AF}">
      <dgm:prSet/>
      <dgm:spPr/>
      <dgm:t>
        <a:bodyPr/>
        <a:lstStyle/>
        <a:p>
          <a:endParaRPr lang="en-US"/>
        </a:p>
      </dgm:t>
    </dgm:pt>
    <dgm:pt modelId="{88AE02F5-7BF1-47EE-88AD-4152DE6C6F0E}">
      <dgm:prSet/>
      <dgm:spPr/>
      <dgm:t>
        <a:bodyPr/>
        <a:lstStyle/>
        <a:p>
          <a:r>
            <a:rPr lang="en-US"/>
            <a:t>South-American canids (most close to current dogs genetically)</a:t>
          </a:r>
        </a:p>
      </dgm:t>
    </dgm:pt>
    <dgm:pt modelId="{8A268C0B-2FFF-4705-936C-358CCC05B90D}" type="parTrans" cxnId="{3D28181D-7E4B-4290-ACDA-010BE05BDEE9}">
      <dgm:prSet/>
      <dgm:spPr/>
      <dgm:t>
        <a:bodyPr/>
        <a:lstStyle/>
        <a:p>
          <a:endParaRPr lang="en-US"/>
        </a:p>
      </dgm:t>
    </dgm:pt>
    <dgm:pt modelId="{36C8EA79-FB9E-49E2-9B62-90185D2A5018}" type="sibTrans" cxnId="{3D28181D-7E4B-4290-ACDA-010BE05BDEE9}">
      <dgm:prSet/>
      <dgm:spPr/>
      <dgm:t>
        <a:bodyPr/>
        <a:lstStyle/>
        <a:p>
          <a:endParaRPr lang="en-US"/>
        </a:p>
      </dgm:t>
    </dgm:pt>
    <dgm:pt modelId="{1288843A-61A3-4A9C-B62D-CE900A2FD8C9}">
      <dgm:prSet/>
      <dgm:spPr/>
      <dgm:t>
        <a:bodyPr/>
        <a:lstStyle/>
        <a:p>
          <a:r>
            <a:rPr lang="en-US"/>
            <a:t>Current dogs most close relative: Grey wolf</a:t>
          </a:r>
        </a:p>
      </dgm:t>
    </dgm:pt>
    <dgm:pt modelId="{1ED46AC8-757C-4D20-A337-87EF711629F3}" type="parTrans" cxnId="{3CB98BF9-D5D0-47A3-940F-EC8F02DA71E7}">
      <dgm:prSet/>
      <dgm:spPr/>
      <dgm:t>
        <a:bodyPr/>
        <a:lstStyle/>
        <a:p>
          <a:endParaRPr lang="en-US"/>
        </a:p>
      </dgm:t>
    </dgm:pt>
    <dgm:pt modelId="{FAB7FAB4-77D5-4FAF-8653-2F21E105F66E}" type="sibTrans" cxnId="{3CB98BF9-D5D0-47A3-940F-EC8F02DA71E7}">
      <dgm:prSet/>
      <dgm:spPr/>
      <dgm:t>
        <a:bodyPr/>
        <a:lstStyle/>
        <a:p>
          <a:endParaRPr lang="en-US"/>
        </a:p>
      </dgm:t>
    </dgm:pt>
    <dgm:pt modelId="{82A2A858-09F9-48BC-B3C5-AF2863A37AA8}">
      <dgm:prSet/>
      <dgm:spPr/>
      <dgm:t>
        <a:bodyPr/>
        <a:lstStyle/>
        <a:p>
          <a:r>
            <a:rPr lang="en-US"/>
            <a:t>Line of canids may go back as far as 50 million years</a:t>
          </a:r>
        </a:p>
      </dgm:t>
    </dgm:pt>
    <dgm:pt modelId="{14EF513A-0A49-4A70-A202-E9DF839A5F93}" type="parTrans" cxnId="{28D33752-11A4-4360-9802-A13D4E83DA63}">
      <dgm:prSet/>
      <dgm:spPr/>
      <dgm:t>
        <a:bodyPr/>
        <a:lstStyle/>
        <a:p>
          <a:endParaRPr lang="en-US"/>
        </a:p>
      </dgm:t>
    </dgm:pt>
    <dgm:pt modelId="{47D27A16-983A-43C2-8706-B8BC00141196}" type="sibTrans" cxnId="{28D33752-11A4-4360-9802-A13D4E83DA63}">
      <dgm:prSet/>
      <dgm:spPr/>
      <dgm:t>
        <a:bodyPr/>
        <a:lstStyle/>
        <a:p>
          <a:endParaRPr lang="en-US"/>
        </a:p>
      </dgm:t>
    </dgm:pt>
    <dgm:pt modelId="{28A7F964-FCB7-4E38-9362-17631B6EA111}">
      <dgm:prSet/>
      <dgm:spPr/>
      <dgm:t>
        <a:bodyPr/>
        <a:lstStyle/>
        <a:p>
          <a:r>
            <a:rPr lang="en-US"/>
            <a:t>Current “dogs” about 10-15,000 years</a:t>
          </a:r>
        </a:p>
      </dgm:t>
    </dgm:pt>
    <dgm:pt modelId="{73A3A41F-589A-406A-926C-D1D4FC28CA27}" type="parTrans" cxnId="{B0B1EE49-A280-4F96-9FD2-228F1FD89D91}">
      <dgm:prSet/>
      <dgm:spPr/>
      <dgm:t>
        <a:bodyPr/>
        <a:lstStyle/>
        <a:p>
          <a:endParaRPr lang="en-US"/>
        </a:p>
      </dgm:t>
    </dgm:pt>
    <dgm:pt modelId="{F5FBEBA7-4601-46A7-9F58-5FFBBB8C2A5B}" type="sibTrans" cxnId="{B0B1EE49-A280-4F96-9FD2-228F1FD89D91}">
      <dgm:prSet/>
      <dgm:spPr/>
      <dgm:t>
        <a:bodyPr/>
        <a:lstStyle/>
        <a:p>
          <a:endParaRPr lang="en-US"/>
        </a:p>
      </dgm:t>
    </dgm:pt>
    <dgm:pt modelId="{AB3A01B9-B897-4D7A-A5D2-5652C4F747F4}" type="pres">
      <dgm:prSet presAssocID="{F1555148-78E7-4E9F-B0CC-B6A5FA2BF51E}" presName="linear" presStyleCnt="0">
        <dgm:presLayoutVars>
          <dgm:animLvl val="lvl"/>
          <dgm:resizeHandles val="exact"/>
        </dgm:presLayoutVars>
      </dgm:prSet>
      <dgm:spPr/>
    </dgm:pt>
    <dgm:pt modelId="{BBFDEDFF-0270-4F4C-B756-792B3E776477}" type="pres">
      <dgm:prSet presAssocID="{A1294FCA-8164-48CD-8EEE-10555DC6046C}" presName="parentText" presStyleLbl="node1" presStyleIdx="0" presStyleCnt="4">
        <dgm:presLayoutVars>
          <dgm:chMax val="0"/>
          <dgm:bulletEnabled val="1"/>
        </dgm:presLayoutVars>
      </dgm:prSet>
      <dgm:spPr/>
    </dgm:pt>
    <dgm:pt modelId="{162AFB7A-5FA3-4AC1-9E79-A80DEBAAE86F}" type="pres">
      <dgm:prSet presAssocID="{A1294FCA-8164-48CD-8EEE-10555DC6046C}" presName="childText" presStyleLbl="revTx" presStyleIdx="0" presStyleCnt="1">
        <dgm:presLayoutVars>
          <dgm:bulletEnabled val="1"/>
        </dgm:presLayoutVars>
      </dgm:prSet>
      <dgm:spPr/>
    </dgm:pt>
    <dgm:pt modelId="{985CBE0E-1AB2-4BD4-8085-777C78605575}" type="pres">
      <dgm:prSet presAssocID="{1288843A-61A3-4A9C-B62D-CE900A2FD8C9}" presName="parentText" presStyleLbl="node1" presStyleIdx="1" presStyleCnt="4">
        <dgm:presLayoutVars>
          <dgm:chMax val="0"/>
          <dgm:bulletEnabled val="1"/>
        </dgm:presLayoutVars>
      </dgm:prSet>
      <dgm:spPr/>
    </dgm:pt>
    <dgm:pt modelId="{54E6B66D-75CF-46B2-AFE0-3E039D85564A}" type="pres">
      <dgm:prSet presAssocID="{FAB7FAB4-77D5-4FAF-8653-2F21E105F66E}" presName="spacer" presStyleCnt="0"/>
      <dgm:spPr/>
    </dgm:pt>
    <dgm:pt modelId="{FFFA382D-3B97-4731-874F-59EEC8C33C5E}" type="pres">
      <dgm:prSet presAssocID="{82A2A858-09F9-48BC-B3C5-AF2863A37AA8}" presName="parentText" presStyleLbl="node1" presStyleIdx="2" presStyleCnt="4">
        <dgm:presLayoutVars>
          <dgm:chMax val="0"/>
          <dgm:bulletEnabled val="1"/>
        </dgm:presLayoutVars>
      </dgm:prSet>
      <dgm:spPr/>
    </dgm:pt>
    <dgm:pt modelId="{27E4BEEB-ABF8-4140-8BBA-3417B6FD5FDB}" type="pres">
      <dgm:prSet presAssocID="{47D27A16-983A-43C2-8706-B8BC00141196}" presName="spacer" presStyleCnt="0"/>
      <dgm:spPr/>
    </dgm:pt>
    <dgm:pt modelId="{C6F03257-4D4D-4624-AB8A-FA2EB6151BEF}" type="pres">
      <dgm:prSet presAssocID="{28A7F964-FCB7-4E38-9362-17631B6EA111}" presName="parentText" presStyleLbl="node1" presStyleIdx="3" presStyleCnt="4">
        <dgm:presLayoutVars>
          <dgm:chMax val="0"/>
          <dgm:bulletEnabled val="1"/>
        </dgm:presLayoutVars>
      </dgm:prSet>
      <dgm:spPr/>
    </dgm:pt>
  </dgm:ptLst>
  <dgm:cxnLst>
    <dgm:cxn modelId="{3D28181D-7E4B-4290-ACDA-010BE05BDEE9}" srcId="{A1294FCA-8164-48CD-8EEE-10555DC6046C}" destId="{88AE02F5-7BF1-47EE-88AD-4152DE6C6F0E}" srcOrd="2" destOrd="0" parTransId="{8A268C0B-2FFF-4705-936C-358CCC05B90D}" sibTransId="{36C8EA79-FB9E-49E2-9B62-90185D2A5018}"/>
    <dgm:cxn modelId="{30E0E13A-43F6-4A80-9162-42C3E4C091D4}" type="presOf" srcId="{F1555148-78E7-4E9F-B0CC-B6A5FA2BF51E}" destId="{AB3A01B9-B897-4D7A-A5D2-5652C4F747F4}" srcOrd="0" destOrd="0" presId="urn:microsoft.com/office/officeart/2005/8/layout/vList2"/>
    <dgm:cxn modelId="{2D230967-A61B-4A93-BB9D-DD612EBB5C7E}" type="presOf" srcId="{1288843A-61A3-4A9C-B62D-CE900A2FD8C9}" destId="{985CBE0E-1AB2-4BD4-8085-777C78605575}" srcOrd="0" destOrd="0" presId="urn:microsoft.com/office/officeart/2005/8/layout/vList2"/>
    <dgm:cxn modelId="{6E3AB848-E304-4A98-93B7-01AF422AC8EA}" srcId="{A1294FCA-8164-48CD-8EEE-10555DC6046C}" destId="{6DE601BA-2EE1-4C29-B4FF-8F144A34B488}" srcOrd="0" destOrd="0" parTransId="{BBEB768E-69D1-4D00-BA6D-0B5082018FF9}" sibTransId="{39CCECEA-C43A-4585-9445-CB22BB6A5B13}"/>
    <dgm:cxn modelId="{0503E848-2D82-4FC4-B267-7D16562ABC49}" type="presOf" srcId="{88AE02F5-7BF1-47EE-88AD-4152DE6C6F0E}" destId="{162AFB7A-5FA3-4AC1-9E79-A80DEBAAE86F}" srcOrd="0" destOrd="2" presId="urn:microsoft.com/office/officeart/2005/8/layout/vList2"/>
    <dgm:cxn modelId="{B0B1EE49-A280-4F96-9FD2-228F1FD89D91}" srcId="{F1555148-78E7-4E9F-B0CC-B6A5FA2BF51E}" destId="{28A7F964-FCB7-4E38-9362-17631B6EA111}" srcOrd="3" destOrd="0" parTransId="{73A3A41F-589A-406A-926C-D1D4FC28CA27}" sibTransId="{F5FBEBA7-4601-46A7-9F58-5FFBBB8C2A5B}"/>
    <dgm:cxn modelId="{28D33752-11A4-4360-9802-A13D4E83DA63}" srcId="{F1555148-78E7-4E9F-B0CC-B6A5FA2BF51E}" destId="{82A2A858-09F9-48BC-B3C5-AF2863A37AA8}" srcOrd="2" destOrd="0" parTransId="{14EF513A-0A49-4A70-A202-E9DF839A5F93}" sibTransId="{47D27A16-983A-43C2-8706-B8BC00141196}"/>
    <dgm:cxn modelId="{D443BA59-14E1-4FCC-B571-A68E0196B5AF}" srcId="{A1294FCA-8164-48CD-8EEE-10555DC6046C}" destId="{9626F672-9277-4EE7-943B-7059404A6D9B}" srcOrd="1" destOrd="0" parTransId="{F4AAC815-860D-4309-A458-30B7B5C07CC8}" sibTransId="{A6D1A5FA-638F-473F-B27A-FA57D0AA1A92}"/>
    <dgm:cxn modelId="{B702E292-5804-46B2-AB96-64B061CA5AA1}" type="presOf" srcId="{82A2A858-09F9-48BC-B3C5-AF2863A37AA8}" destId="{FFFA382D-3B97-4731-874F-59EEC8C33C5E}" srcOrd="0" destOrd="0" presId="urn:microsoft.com/office/officeart/2005/8/layout/vList2"/>
    <dgm:cxn modelId="{718A3FAE-556F-4909-B8B8-A8FF719BD471}" type="presOf" srcId="{28A7F964-FCB7-4E38-9362-17631B6EA111}" destId="{C6F03257-4D4D-4624-AB8A-FA2EB6151BEF}" srcOrd="0" destOrd="0" presId="urn:microsoft.com/office/officeart/2005/8/layout/vList2"/>
    <dgm:cxn modelId="{AAD650BB-D953-496D-8572-73F41460777A}" type="presOf" srcId="{A1294FCA-8164-48CD-8EEE-10555DC6046C}" destId="{BBFDEDFF-0270-4F4C-B756-792B3E776477}" srcOrd="0" destOrd="0" presId="urn:microsoft.com/office/officeart/2005/8/layout/vList2"/>
    <dgm:cxn modelId="{E41B69D1-917B-47BB-8DBC-C10442E2D05F}" type="presOf" srcId="{6DE601BA-2EE1-4C29-B4FF-8F144A34B488}" destId="{162AFB7A-5FA3-4AC1-9E79-A80DEBAAE86F}" srcOrd="0" destOrd="0" presId="urn:microsoft.com/office/officeart/2005/8/layout/vList2"/>
    <dgm:cxn modelId="{EC127CD2-2CD2-47C0-8287-CF62FBB602C4}" srcId="{F1555148-78E7-4E9F-B0CC-B6A5FA2BF51E}" destId="{A1294FCA-8164-48CD-8EEE-10555DC6046C}" srcOrd="0" destOrd="0" parTransId="{02270663-883A-4D2A-8460-91396AF4B716}" sibTransId="{2EC80582-BA21-43C3-98C0-C8F17472FEE7}"/>
    <dgm:cxn modelId="{17DE02F6-7EFC-47FF-A9ED-A3652482338C}" type="presOf" srcId="{9626F672-9277-4EE7-943B-7059404A6D9B}" destId="{162AFB7A-5FA3-4AC1-9E79-A80DEBAAE86F}" srcOrd="0" destOrd="1" presId="urn:microsoft.com/office/officeart/2005/8/layout/vList2"/>
    <dgm:cxn modelId="{3CB98BF9-D5D0-47A3-940F-EC8F02DA71E7}" srcId="{F1555148-78E7-4E9F-B0CC-B6A5FA2BF51E}" destId="{1288843A-61A3-4A9C-B62D-CE900A2FD8C9}" srcOrd="1" destOrd="0" parTransId="{1ED46AC8-757C-4D20-A337-87EF711629F3}" sibTransId="{FAB7FAB4-77D5-4FAF-8653-2F21E105F66E}"/>
    <dgm:cxn modelId="{44B4E4FC-8CDF-4006-80E3-080695011114}" type="presParOf" srcId="{AB3A01B9-B897-4D7A-A5D2-5652C4F747F4}" destId="{BBFDEDFF-0270-4F4C-B756-792B3E776477}" srcOrd="0" destOrd="0" presId="urn:microsoft.com/office/officeart/2005/8/layout/vList2"/>
    <dgm:cxn modelId="{59B8BBD4-D5F5-498C-AE28-D830D8C7A2BA}" type="presParOf" srcId="{AB3A01B9-B897-4D7A-A5D2-5652C4F747F4}" destId="{162AFB7A-5FA3-4AC1-9E79-A80DEBAAE86F}" srcOrd="1" destOrd="0" presId="urn:microsoft.com/office/officeart/2005/8/layout/vList2"/>
    <dgm:cxn modelId="{AC49BE11-F4C4-4BCE-B4B8-CD666832D147}" type="presParOf" srcId="{AB3A01B9-B897-4D7A-A5D2-5652C4F747F4}" destId="{985CBE0E-1AB2-4BD4-8085-777C78605575}" srcOrd="2" destOrd="0" presId="urn:microsoft.com/office/officeart/2005/8/layout/vList2"/>
    <dgm:cxn modelId="{C27F4409-C4BB-4FEC-9646-EE2F25DB82D1}" type="presParOf" srcId="{AB3A01B9-B897-4D7A-A5D2-5652C4F747F4}" destId="{54E6B66D-75CF-46B2-AFE0-3E039D85564A}" srcOrd="3" destOrd="0" presId="urn:microsoft.com/office/officeart/2005/8/layout/vList2"/>
    <dgm:cxn modelId="{3A903F36-D483-4746-9DF7-043D9C6C5F6B}" type="presParOf" srcId="{AB3A01B9-B897-4D7A-A5D2-5652C4F747F4}" destId="{FFFA382D-3B97-4731-874F-59EEC8C33C5E}" srcOrd="4" destOrd="0" presId="urn:microsoft.com/office/officeart/2005/8/layout/vList2"/>
    <dgm:cxn modelId="{F44388D6-FAF4-43E3-8F42-F9C43B26B270}" type="presParOf" srcId="{AB3A01B9-B897-4D7A-A5D2-5652C4F747F4}" destId="{27E4BEEB-ABF8-4140-8BBA-3417B6FD5FDB}" srcOrd="5" destOrd="0" presId="urn:microsoft.com/office/officeart/2005/8/layout/vList2"/>
    <dgm:cxn modelId="{4E64067B-510D-4BAE-ADB9-2780B5612192}" type="presParOf" srcId="{AB3A01B9-B897-4D7A-A5D2-5652C4F747F4}" destId="{C6F03257-4D4D-4624-AB8A-FA2EB6151BE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8D4DBE-F0E2-4D47-8623-3B65EBE83460}"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2A7B034A-FFD3-4E37-B08E-A19B5D12C154}">
      <dgm:prSet/>
      <dgm:spPr/>
      <dgm:t>
        <a:bodyPr/>
        <a:lstStyle/>
        <a:p>
          <a:r>
            <a:rPr lang="en-US"/>
            <a:t>Uncovering behavioral differences between HVI and NHV dogs:</a:t>
          </a:r>
        </a:p>
      </dgm:t>
    </dgm:pt>
    <dgm:pt modelId="{68379ECC-D9E1-4D1D-A2EE-50BE48EBA159}" type="parTrans" cxnId="{AAEB6AB6-FFAA-4206-81E0-BD8869C522DC}">
      <dgm:prSet/>
      <dgm:spPr/>
      <dgm:t>
        <a:bodyPr/>
        <a:lstStyle/>
        <a:p>
          <a:endParaRPr lang="en-US"/>
        </a:p>
      </dgm:t>
    </dgm:pt>
    <dgm:pt modelId="{FA2C848E-3205-4114-9D72-EC1AC69B0935}" type="sibTrans" cxnId="{AAEB6AB6-FFAA-4206-81E0-BD8869C522DC}">
      <dgm:prSet/>
      <dgm:spPr/>
      <dgm:t>
        <a:bodyPr/>
        <a:lstStyle/>
        <a:p>
          <a:endParaRPr lang="en-US"/>
        </a:p>
      </dgm:t>
    </dgm:pt>
    <dgm:pt modelId="{BFB3FAD9-3D3F-4852-AD1C-0096EF65A445}">
      <dgm:prSet/>
      <dgm:spPr/>
      <dgm:t>
        <a:bodyPr/>
        <a:lstStyle/>
        <a:p>
          <a:r>
            <a:rPr lang="en-US" dirty="0"/>
            <a:t>Helps gain an understanding of how  HVI dogs compensate for the loss of vocalized or visual cues during social interactions.</a:t>
          </a:r>
        </a:p>
      </dgm:t>
    </dgm:pt>
    <dgm:pt modelId="{5A484F32-87D4-4533-9878-3B8B54DC8C87}" type="parTrans" cxnId="{0DB77AC5-6091-4EEF-8B6D-DEB9FE9A47A6}">
      <dgm:prSet/>
      <dgm:spPr/>
      <dgm:t>
        <a:bodyPr/>
        <a:lstStyle/>
        <a:p>
          <a:endParaRPr lang="en-US"/>
        </a:p>
      </dgm:t>
    </dgm:pt>
    <dgm:pt modelId="{857DCC91-D33E-4624-979D-9783C6524CDA}" type="sibTrans" cxnId="{0DB77AC5-6091-4EEF-8B6D-DEB9FE9A47A6}">
      <dgm:prSet/>
      <dgm:spPr/>
      <dgm:t>
        <a:bodyPr/>
        <a:lstStyle/>
        <a:p>
          <a:endParaRPr lang="en-US"/>
        </a:p>
      </dgm:t>
    </dgm:pt>
    <dgm:pt modelId="{303C24C8-60BC-4B78-ABD0-75885C94AA73}">
      <dgm:prSet/>
      <dgm:spPr/>
      <dgm:t>
        <a:bodyPr/>
        <a:lstStyle/>
        <a:p>
          <a:r>
            <a:rPr lang="en-US"/>
            <a:t>Allows us to examine effects of early experience on canine behavior</a:t>
          </a:r>
        </a:p>
      </dgm:t>
    </dgm:pt>
    <dgm:pt modelId="{6B12A60E-DD2A-4357-BBE5-DDB2D67475C3}" type="parTrans" cxnId="{8C4B8DB7-2C95-4B2F-B019-7FF0C01383A6}">
      <dgm:prSet/>
      <dgm:spPr/>
      <dgm:t>
        <a:bodyPr/>
        <a:lstStyle/>
        <a:p>
          <a:endParaRPr lang="en-US"/>
        </a:p>
      </dgm:t>
    </dgm:pt>
    <dgm:pt modelId="{103DB01C-C673-48DE-AD08-CE14FDEBB1F1}" type="sibTrans" cxnId="{8C4B8DB7-2C95-4B2F-B019-7FF0C01383A6}">
      <dgm:prSet/>
      <dgm:spPr/>
      <dgm:t>
        <a:bodyPr/>
        <a:lstStyle/>
        <a:p>
          <a:endParaRPr lang="en-US"/>
        </a:p>
      </dgm:t>
    </dgm:pt>
    <dgm:pt modelId="{38759BEA-59DE-40FC-86BF-0EC766788DD9}">
      <dgm:prSet/>
      <dgm:spPr/>
      <dgm:t>
        <a:bodyPr/>
        <a:lstStyle/>
        <a:p>
          <a:r>
            <a:rPr lang="en-US"/>
            <a:t>Provides data from which to evaluate folklore assertions</a:t>
          </a:r>
        </a:p>
      </dgm:t>
    </dgm:pt>
    <dgm:pt modelId="{6B165F27-9909-4A74-AC6C-60B6FD3CA62F}" type="parTrans" cxnId="{206FE941-D587-4E07-9D35-14D2782F48F3}">
      <dgm:prSet/>
      <dgm:spPr/>
      <dgm:t>
        <a:bodyPr/>
        <a:lstStyle/>
        <a:p>
          <a:endParaRPr lang="en-US"/>
        </a:p>
      </dgm:t>
    </dgm:pt>
    <dgm:pt modelId="{A843C16D-F84F-4E30-A19B-53622019C3DD}" type="sibTrans" cxnId="{206FE941-D587-4E07-9D35-14D2782F48F3}">
      <dgm:prSet/>
      <dgm:spPr/>
      <dgm:t>
        <a:bodyPr/>
        <a:lstStyle/>
        <a:p>
          <a:endParaRPr lang="en-US"/>
        </a:p>
      </dgm:t>
    </dgm:pt>
    <dgm:pt modelId="{E308479A-95BD-4609-BC6E-C39964157980}">
      <dgm:prSet/>
      <dgm:spPr/>
      <dgm:t>
        <a:bodyPr/>
        <a:lstStyle/>
        <a:p>
          <a:r>
            <a:rPr lang="en-US"/>
            <a:t>Provides a basis for understanding innate versus learned socialization patterns in the domestic canine. </a:t>
          </a:r>
        </a:p>
      </dgm:t>
    </dgm:pt>
    <dgm:pt modelId="{DA70D04B-0033-4A24-8BBF-6942BA4D3FC0}" type="parTrans" cxnId="{D8B80F47-20C4-4367-AE29-4A6F436DF607}">
      <dgm:prSet/>
      <dgm:spPr/>
      <dgm:t>
        <a:bodyPr/>
        <a:lstStyle/>
        <a:p>
          <a:endParaRPr lang="en-US"/>
        </a:p>
      </dgm:t>
    </dgm:pt>
    <dgm:pt modelId="{0E350FC2-4D13-4EF3-829E-C9D979F617DB}" type="sibTrans" cxnId="{D8B80F47-20C4-4367-AE29-4A6F436DF607}">
      <dgm:prSet/>
      <dgm:spPr/>
      <dgm:t>
        <a:bodyPr/>
        <a:lstStyle/>
        <a:p>
          <a:endParaRPr lang="en-US"/>
        </a:p>
      </dgm:t>
    </dgm:pt>
    <dgm:pt modelId="{2827D2AE-CDE1-4BB9-9E7F-A676467DAC7C}">
      <dgm:prSet/>
      <dgm:spPr/>
      <dgm:t>
        <a:bodyPr/>
        <a:lstStyle/>
        <a:p>
          <a:r>
            <a:rPr lang="en-US"/>
            <a:t>But where to start? Perhaps looking at data for deaf and blind humans.</a:t>
          </a:r>
        </a:p>
      </dgm:t>
    </dgm:pt>
    <dgm:pt modelId="{282E8847-0E9A-4F7E-9104-031993DC1B0E}" type="parTrans" cxnId="{62046DED-97BF-42CB-A3D8-3FDB174C9FC9}">
      <dgm:prSet/>
      <dgm:spPr/>
      <dgm:t>
        <a:bodyPr/>
        <a:lstStyle/>
        <a:p>
          <a:endParaRPr lang="en-US"/>
        </a:p>
      </dgm:t>
    </dgm:pt>
    <dgm:pt modelId="{5BE62558-C588-46D1-A367-0CA0FE9BE645}" type="sibTrans" cxnId="{62046DED-97BF-42CB-A3D8-3FDB174C9FC9}">
      <dgm:prSet/>
      <dgm:spPr/>
      <dgm:t>
        <a:bodyPr/>
        <a:lstStyle/>
        <a:p>
          <a:endParaRPr lang="en-US"/>
        </a:p>
      </dgm:t>
    </dgm:pt>
    <dgm:pt modelId="{FEAC0E33-9588-4F5D-9DC6-C7090B9348DA}" type="pres">
      <dgm:prSet presAssocID="{6A8D4DBE-F0E2-4D47-8623-3B65EBE83460}" presName="linear" presStyleCnt="0">
        <dgm:presLayoutVars>
          <dgm:animLvl val="lvl"/>
          <dgm:resizeHandles val="exact"/>
        </dgm:presLayoutVars>
      </dgm:prSet>
      <dgm:spPr/>
    </dgm:pt>
    <dgm:pt modelId="{61D2BAD3-1588-4FDF-932E-AB9FCC2003B9}" type="pres">
      <dgm:prSet presAssocID="{2A7B034A-FFD3-4E37-B08E-A19B5D12C154}" presName="parentText" presStyleLbl="node1" presStyleIdx="0" presStyleCnt="3">
        <dgm:presLayoutVars>
          <dgm:chMax val="0"/>
          <dgm:bulletEnabled val="1"/>
        </dgm:presLayoutVars>
      </dgm:prSet>
      <dgm:spPr/>
    </dgm:pt>
    <dgm:pt modelId="{56E9406D-91CF-4797-BE5C-905A2466819F}" type="pres">
      <dgm:prSet presAssocID="{2A7B034A-FFD3-4E37-B08E-A19B5D12C154}" presName="childText" presStyleLbl="revTx" presStyleIdx="0" presStyleCnt="1">
        <dgm:presLayoutVars>
          <dgm:bulletEnabled val="1"/>
        </dgm:presLayoutVars>
      </dgm:prSet>
      <dgm:spPr/>
    </dgm:pt>
    <dgm:pt modelId="{716B1DA0-4BB8-4754-965C-4138917EB12E}" type="pres">
      <dgm:prSet presAssocID="{E308479A-95BD-4609-BC6E-C39964157980}" presName="parentText" presStyleLbl="node1" presStyleIdx="1" presStyleCnt="3">
        <dgm:presLayoutVars>
          <dgm:chMax val="0"/>
          <dgm:bulletEnabled val="1"/>
        </dgm:presLayoutVars>
      </dgm:prSet>
      <dgm:spPr/>
    </dgm:pt>
    <dgm:pt modelId="{503A81D5-CF5F-4A77-9B56-5D8B8EB9E3CE}" type="pres">
      <dgm:prSet presAssocID="{0E350FC2-4D13-4EF3-829E-C9D979F617DB}" presName="spacer" presStyleCnt="0"/>
      <dgm:spPr/>
    </dgm:pt>
    <dgm:pt modelId="{F43D60BD-1D86-4E14-8DB5-85CE4C6CABB7}" type="pres">
      <dgm:prSet presAssocID="{2827D2AE-CDE1-4BB9-9E7F-A676467DAC7C}" presName="parentText" presStyleLbl="node1" presStyleIdx="2" presStyleCnt="3">
        <dgm:presLayoutVars>
          <dgm:chMax val="0"/>
          <dgm:bulletEnabled val="1"/>
        </dgm:presLayoutVars>
      </dgm:prSet>
      <dgm:spPr/>
    </dgm:pt>
  </dgm:ptLst>
  <dgm:cxnLst>
    <dgm:cxn modelId="{3A90E223-A0ED-43CE-9927-F7AF19AC09D0}" type="presOf" srcId="{E308479A-95BD-4609-BC6E-C39964157980}" destId="{716B1DA0-4BB8-4754-965C-4138917EB12E}" srcOrd="0" destOrd="0" presId="urn:microsoft.com/office/officeart/2005/8/layout/vList2"/>
    <dgm:cxn modelId="{57577233-4C15-460E-9113-D1337BC443A1}" type="presOf" srcId="{6A8D4DBE-F0E2-4D47-8623-3B65EBE83460}" destId="{FEAC0E33-9588-4F5D-9DC6-C7090B9348DA}" srcOrd="0" destOrd="0" presId="urn:microsoft.com/office/officeart/2005/8/layout/vList2"/>
    <dgm:cxn modelId="{206FE941-D587-4E07-9D35-14D2782F48F3}" srcId="{2A7B034A-FFD3-4E37-B08E-A19B5D12C154}" destId="{38759BEA-59DE-40FC-86BF-0EC766788DD9}" srcOrd="2" destOrd="0" parTransId="{6B165F27-9909-4A74-AC6C-60B6FD3CA62F}" sibTransId="{A843C16D-F84F-4E30-A19B-53622019C3DD}"/>
    <dgm:cxn modelId="{D8B80F47-20C4-4367-AE29-4A6F436DF607}" srcId="{6A8D4DBE-F0E2-4D47-8623-3B65EBE83460}" destId="{E308479A-95BD-4609-BC6E-C39964157980}" srcOrd="1" destOrd="0" parTransId="{DA70D04B-0033-4A24-8BBF-6942BA4D3FC0}" sibTransId="{0E350FC2-4D13-4EF3-829E-C9D979F617DB}"/>
    <dgm:cxn modelId="{DE591B4F-0763-411C-8A7C-DE5C9D686F64}" type="presOf" srcId="{2A7B034A-FFD3-4E37-B08E-A19B5D12C154}" destId="{61D2BAD3-1588-4FDF-932E-AB9FCC2003B9}" srcOrd="0" destOrd="0" presId="urn:microsoft.com/office/officeart/2005/8/layout/vList2"/>
    <dgm:cxn modelId="{E437DB8A-D2CC-4000-B046-F1E4D93CA524}" type="presOf" srcId="{2827D2AE-CDE1-4BB9-9E7F-A676467DAC7C}" destId="{F43D60BD-1D86-4E14-8DB5-85CE4C6CABB7}" srcOrd="0" destOrd="0" presId="urn:microsoft.com/office/officeart/2005/8/layout/vList2"/>
    <dgm:cxn modelId="{DB3B198D-6D01-4D10-A538-2AA669256718}" type="presOf" srcId="{303C24C8-60BC-4B78-ABD0-75885C94AA73}" destId="{56E9406D-91CF-4797-BE5C-905A2466819F}" srcOrd="0" destOrd="1" presId="urn:microsoft.com/office/officeart/2005/8/layout/vList2"/>
    <dgm:cxn modelId="{CC983E95-4CB7-4B89-8BFD-1E1C88A0C27C}" type="presOf" srcId="{38759BEA-59DE-40FC-86BF-0EC766788DD9}" destId="{56E9406D-91CF-4797-BE5C-905A2466819F}" srcOrd="0" destOrd="2" presId="urn:microsoft.com/office/officeart/2005/8/layout/vList2"/>
    <dgm:cxn modelId="{AAEB6AB6-FFAA-4206-81E0-BD8869C522DC}" srcId="{6A8D4DBE-F0E2-4D47-8623-3B65EBE83460}" destId="{2A7B034A-FFD3-4E37-B08E-A19B5D12C154}" srcOrd="0" destOrd="0" parTransId="{68379ECC-D9E1-4D1D-A2EE-50BE48EBA159}" sibTransId="{FA2C848E-3205-4114-9D72-EC1AC69B0935}"/>
    <dgm:cxn modelId="{8C4B8DB7-2C95-4B2F-B019-7FF0C01383A6}" srcId="{2A7B034A-FFD3-4E37-B08E-A19B5D12C154}" destId="{303C24C8-60BC-4B78-ABD0-75885C94AA73}" srcOrd="1" destOrd="0" parTransId="{6B12A60E-DD2A-4357-BBE5-DDB2D67475C3}" sibTransId="{103DB01C-C673-48DE-AD08-CE14FDEBB1F1}"/>
    <dgm:cxn modelId="{0C310AC2-CD41-4416-9948-E3CFE20074ED}" type="presOf" srcId="{BFB3FAD9-3D3F-4852-AD1C-0096EF65A445}" destId="{56E9406D-91CF-4797-BE5C-905A2466819F}" srcOrd="0" destOrd="0" presId="urn:microsoft.com/office/officeart/2005/8/layout/vList2"/>
    <dgm:cxn modelId="{0DB77AC5-6091-4EEF-8B6D-DEB9FE9A47A6}" srcId="{2A7B034A-FFD3-4E37-B08E-A19B5D12C154}" destId="{BFB3FAD9-3D3F-4852-AD1C-0096EF65A445}" srcOrd="0" destOrd="0" parTransId="{5A484F32-87D4-4533-9878-3B8B54DC8C87}" sibTransId="{857DCC91-D33E-4624-979D-9783C6524CDA}"/>
    <dgm:cxn modelId="{62046DED-97BF-42CB-A3D8-3FDB174C9FC9}" srcId="{6A8D4DBE-F0E2-4D47-8623-3B65EBE83460}" destId="{2827D2AE-CDE1-4BB9-9E7F-A676467DAC7C}" srcOrd="2" destOrd="0" parTransId="{282E8847-0E9A-4F7E-9104-031993DC1B0E}" sibTransId="{5BE62558-C588-46D1-A367-0CA0FE9BE645}"/>
    <dgm:cxn modelId="{1EF8A430-F5F9-40C4-83EA-76E2DB41B5B7}" type="presParOf" srcId="{FEAC0E33-9588-4F5D-9DC6-C7090B9348DA}" destId="{61D2BAD3-1588-4FDF-932E-AB9FCC2003B9}" srcOrd="0" destOrd="0" presId="urn:microsoft.com/office/officeart/2005/8/layout/vList2"/>
    <dgm:cxn modelId="{A154664C-E3CB-4B6C-BD52-C307742E6ABD}" type="presParOf" srcId="{FEAC0E33-9588-4F5D-9DC6-C7090B9348DA}" destId="{56E9406D-91CF-4797-BE5C-905A2466819F}" srcOrd="1" destOrd="0" presId="urn:microsoft.com/office/officeart/2005/8/layout/vList2"/>
    <dgm:cxn modelId="{9C8A201B-27E7-4049-B3FF-ABD8CDA931CD}" type="presParOf" srcId="{FEAC0E33-9588-4F5D-9DC6-C7090B9348DA}" destId="{716B1DA0-4BB8-4754-965C-4138917EB12E}" srcOrd="2" destOrd="0" presId="urn:microsoft.com/office/officeart/2005/8/layout/vList2"/>
    <dgm:cxn modelId="{1969EF3C-24AE-4076-891C-9F27EEDF2E3A}" type="presParOf" srcId="{FEAC0E33-9588-4F5D-9DC6-C7090B9348DA}" destId="{503A81D5-CF5F-4A77-9B56-5D8B8EB9E3CE}" srcOrd="3" destOrd="0" presId="urn:microsoft.com/office/officeart/2005/8/layout/vList2"/>
    <dgm:cxn modelId="{54EC2371-AB56-4253-8D99-F0A2FBE23FEE}" type="presParOf" srcId="{FEAC0E33-9588-4F5D-9DC6-C7090B9348DA}" destId="{F43D60BD-1D86-4E14-8DB5-85CE4C6CABB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930BA1-DCB5-4454-9307-31CF5679CDC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C8F6D11C-22BD-4D78-AEB1-F1479B29FA1A}">
      <dgm:prSet/>
      <dgm:spPr/>
      <dgm:t>
        <a:bodyPr/>
        <a:lstStyle/>
        <a:p>
          <a:r>
            <a:rPr lang="en-US"/>
            <a:t>Social interactions and social skills  deficits </a:t>
          </a:r>
        </a:p>
      </dgm:t>
    </dgm:pt>
    <dgm:pt modelId="{1A04D9D5-7471-4CF5-9709-78B900A7FD23}" type="parTrans" cxnId="{CF8D954B-B108-4B37-8C70-D06C144F5896}">
      <dgm:prSet/>
      <dgm:spPr/>
      <dgm:t>
        <a:bodyPr/>
        <a:lstStyle/>
        <a:p>
          <a:endParaRPr lang="en-US"/>
        </a:p>
      </dgm:t>
    </dgm:pt>
    <dgm:pt modelId="{7C7C08A0-4F5B-490F-9EB4-69E464AF37F3}" type="sibTrans" cxnId="{CF8D954B-B108-4B37-8C70-D06C144F5896}">
      <dgm:prSet/>
      <dgm:spPr/>
      <dgm:t>
        <a:bodyPr/>
        <a:lstStyle/>
        <a:p>
          <a:endParaRPr lang="en-US"/>
        </a:p>
      </dgm:t>
    </dgm:pt>
    <dgm:pt modelId="{77AE1B4D-FEFB-412A-9B58-3918DA7F8710}">
      <dgm:prSet/>
      <dgm:spPr/>
      <dgm:t>
        <a:bodyPr/>
        <a:lstStyle/>
        <a:p>
          <a:r>
            <a:rPr lang="en-US" dirty="0"/>
            <a:t>Vocal volume control </a:t>
          </a:r>
        </a:p>
      </dgm:t>
    </dgm:pt>
    <dgm:pt modelId="{A95C4C5D-1407-47B0-88FE-DC44967BFA5C}" type="parTrans" cxnId="{F6889965-E4A0-43D1-82FD-83927A618FB5}">
      <dgm:prSet/>
      <dgm:spPr/>
      <dgm:t>
        <a:bodyPr/>
        <a:lstStyle/>
        <a:p>
          <a:endParaRPr lang="en-US"/>
        </a:p>
      </dgm:t>
    </dgm:pt>
    <dgm:pt modelId="{B38ABDB9-7F1F-47B9-8D66-651A2AE7F9DD}" type="sibTrans" cxnId="{F6889965-E4A0-43D1-82FD-83927A618FB5}">
      <dgm:prSet/>
      <dgm:spPr/>
      <dgm:t>
        <a:bodyPr/>
        <a:lstStyle/>
        <a:p>
          <a:endParaRPr lang="en-US"/>
        </a:p>
      </dgm:t>
    </dgm:pt>
    <dgm:pt modelId="{1C36D422-BA90-4436-B82E-3348DBE04597}">
      <dgm:prSet/>
      <dgm:spPr/>
      <dgm:t>
        <a:bodyPr/>
        <a:lstStyle/>
        <a:p>
          <a:r>
            <a:rPr lang="en-US"/>
            <a:t>Interpreting vocal nuances (sarcasm, emotions, intent )</a:t>
          </a:r>
        </a:p>
      </dgm:t>
    </dgm:pt>
    <dgm:pt modelId="{994427AA-5079-4152-8261-9821792E69F8}" type="parTrans" cxnId="{41B5FA0B-87FA-46F6-A43A-F9FA5CA5283D}">
      <dgm:prSet/>
      <dgm:spPr/>
      <dgm:t>
        <a:bodyPr/>
        <a:lstStyle/>
        <a:p>
          <a:endParaRPr lang="en-US"/>
        </a:p>
      </dgm:t>
    </dgm:pt>
    <dgm:pt modelId="{FC8F83ED-81D2-45B4-BA3A-80A2FEDB5FF0}" type="sibTrans" cxnId="{41B5FA0B-87FA-46F6-A43A-F9FA5CA5283D}">
      <dgm:prSet/>
      <dgm:spPr/>
      <dgm:t>
        <a:bodyPr/>
        <a:lstStyle/>
        <a:p>
          <a:endParaRPr lang="en-US"/>
        </a:p>
      </dgm:t>
    </dgm:pt>
    <dgm:pt modelId="{F6429D38-6A21-4E69-84D3-ED64EB56A611}">
      <dgm:prSet/>
      <dgm:spPr/>
      <dgm:t>
        <a:bodyPr/>
        <a:lstStyle/>
        <a:p>
          <a:r>
            <a:rPr lang="en-US"/>
            <a:t>More isolation and solitary play</a:t>
          </a:r>
        </a:p>
      </dgm:t>
    </dgm:pt>
    <dgm:pt modelId="{5C8C9F1A-5A4E-402E-9961-F3B4C2B3D9BA}" type="parTrans" cxnId="{4AE876F9-B4C8-4C33-9214-860FC5934E0E}">
      <dgm:prSet/>
      <dgm:spPr/>
      <dgm:t>
        <a:bodyPr/>
        <a:lstStyle/>
        <a:p>
          <a:endParaRPr lang="en-US"/>
        </a:p>
      </dgm:t>
    </dgm:pt>
    <dgm:pt modelId="{7B93F69B-E40A-4DD8-96E5-16A491A84CAF}" type="sibTrans" cxnId="{4AE876F9-B4C8-4C33-9214-860FC5934E0E}">
      <dgm:prSet/>
      <dgm:spPr/>
      <dgm:t>
        <a:bodyPr/>
        <a:lstStyle/>
        <a:p>
          <a:endParaRPr lang="en-US"/>
        </a:p>
      </dgm:t>
    </dgm:pt>
    <dgm:pt modelId="{45E1EC27-3E69-41FB-93A9-8909257D9787}">
      <dgm:prSet/>
      <dgm:spPr/>
      <dgm:t>
        <a:bodyPr/>
        <a:lstStyle/>
        <a:p>
          <a:r>
            <a:rPr lang="en-US"/>
            <a:t>Unemotional responses to social situations</a:t>
          </a:r>
        </a:p>
      </dgm:t>
    </dgm:pt>
    <dgm:pt modelId="{4F35F961-AC33-4670-9213-9E22B537E6B7}" type="parTrans" cxnId="{5C2D69D8-B7BE-4EDA-9BC0-48E289F45273}">
      <dgm:prSet/>
      <dgm:spPr/>
      <dgm:t>
        <a:bodyPr/>
        <a:lstStyle/>
        <a:p>
          <a:endParaRPr lang="en-US"/>
        </a:p>
      </dgm:t>
    </dgm:pt>
    <dgm:pt modelId="{F0BA19F2-A66A-4D96-BF9F-ED042DB7CC27}" type="sibTrans" cxnId="{5C2D69D8-B7BE-4EDA-9BC0-48E289F45273}">
      <dgm:prSet/>
      <dgm:spPr/>
      <dgm:t>
        <a:bodyPr/>
        <a:lstStyle/>
        <a:p>
          <a:endParaRPr lang="en-US"/>
        </a:p>
      </dgm:t>
    </dgm:pt>
    <dgm:pt modelId="{F19C06BC-4EED-481A-BE60-D4F062E81CC1}">
      <dgm:prSet/>
      <dgm:spPr/>
      <dgm:t>
        <a:bodyPr/>
        <a:lstStyle/>
        <a:p>
          <a:r>
            <a:rPr lang="en-US"/>
            <a:t>Poorer empathy development </a:t>
          </a:r>
        </a:p>
      </dgm:t>
    </dgm:pt>
    <dgm:pt modelId="{2F3E3AC3-0E67-4570-9D50-DC681D89827E}" type="parTrans" cxnId="{F0DF562D-69FC-4404-A79C-91EC8FA6B969}">
      <dgm:prSet/>
      <dgm:spPr/>
      <dgm:t>
        <a:bodyPr/>
        <a:lstStyle/>
        <a:p>
          <a:endParaRPr lang="en-US"/>
        </a:p>
      </dgm:t>
    </dgm:pt>
    <dgm:pt modelId="{36A34FFA-04CB-410F-A383-A692880C1C42}" type="sibTrans" cxnId="{F0DF562D-69FC-4404-A79C-91EC8FA6B969}">
      <dgm:prSet/>
      <dgm:spPr/>
      <dgm:t>
        <a:bodyPr/>
        <a:lstStyle/>
        <a:p>
          <a:endParaRPr lang="en-US"/>
        </a:p>
      </dgm:t>
    </dgm:pt>
    <dgm:pt modelId="{4CB07194-F42B-4816-8F57-767977E16A57}">
      <dgm:prSet/>
      <dgm:spPr/>
      <dgm:t>
        <a:bodyPr/>
        <a:lstStyle/>
        <a:p>
          <a:r>
            <a:rPr lang="en-US"/>
            <a:t>Greater negativity and more immature and neurotic behavior </a:t>
          </a:r>
        </a:p>
      </dgm:t>
    </dgm:pt>
    <dgm:pt modelId="{D0444D21-BFF0-4A6F-9EB5-3D2A80ED7A97}" type="parTrans" cxnId="{B94C88D2-A1F6-4C7F-91C9-F0D5AEF24DF7}">
      <dgm:prSet/>
      <dgm:spPr/>
      <dgm:t>
        <a:bodyPr/>
        <a:lstStyle/>
        <a:p>
          <a:endParaRPr lang="en-US"/>
        </a:p>
      </dgm:t>
    </dgm:pt>
    <dgm:pt modelId="{302ED985-D339-429E-8D24-6F23EAA601BC}" type="sibTrans" cxnId="{B94C88D2-A1F6-4C7F-91C9-F0D5AEF24DF7}">
      <dgm:prSet/>
      <dgm:spPr/>
      <dgm:t>
        <a:bodyPr/>
        <a:lstStyle/>
        <a:p>
          <a:endParaRPr lang="en-US"/>
        </a:p>
      </dgm:t>
    </dgm:pt>
    <dgm:pt modelId="{9A9A729B-A2F6-43FC-BEA3-A1CAE441529F}">
      <dgm:prSet/>
      <dgm:spPr/>
      <dgm:t>
        <a:bodyPr/>
        <a:lstStyle/>
        <a:p>
          <a:r>
            <a:rPr lang="en-US" dirty="0"/>
            <a:t>(</a:t>
          </a:r>
          <a:r>
            <a:rPr lang="en-US" dirty="0" err="1"/>
            <a:t>Barchara</a:t>
          </a:r>
          <a:r>
            <a:rPr lang="en-US" dirty="0"/>
            <a:t>, Raphael &amp; Phelan,1980; Goetzinger &amp; Proud, 1975) Odom, Blanton &amp;</a:t>
          </a:r>
          <a:r>
            <a:rPr lang="en-US" dirty="0" err="1"/>
            <a:t>Lauichuf</a:t>
          </a:r>
          <a:r>
            <a:rPr lang="en-US" dirty="0"/>
            <a:t>, 1973; </a:t>
          </a:r>
          <a:r>
            <a:rPr lang="en-US" dirty="0" err="1"/>
            <a:t>Reinvich</a:t>
          </a:r>
          <a:r>
            <a:rPr lang="en-US" dirty="0"/>
            <a:t> &amp; Rothrock, 1977) </a:t>
          </a:r>
        </a:p>
      </dgm:t>
    </dgm:pt>
    <dgm:pt modelId="{BDEB2156-E82F-4B2C-9203-8C74BEC33F1D}" type="parTrans" cxnId="{75E2C410-50E7-41FB-BDD0-4A33091CC5EC}">
      <dgm:prSet/>
      <dgm:spPr/>
      <dgm:t>
        <a:bodyPr/>
        <a:lstStyle/>
        <a:p>
          <a:endParaRPr lang="en-US"/>
        </a:p>
      </dgm:t>
    </dgm:pt>
    <dgm:pt modelId="{AAF60097-1682-49B2-BA48-9FD1CD22DE60}" type="sibTrans" cxnId="{75E2C410-50E7-41FB-BDD0-4A33091CC5EC}">
      <dgm:prSet/>
      <dgm:spPr/>
      <dgm:t>
        <a:bodyPr/>
        <a:lstStyle/>
        <a:p>
          <a:endParaRPr lang="en-US"/>
        </a:p>
      </dgm:t>
    </dgm:pt>
    <dgm:pt modelId="{32574626-3599-40F9-A2E7-9BE7177D8BC1}">
      <dgm:prSet/>
      <dgm:spPr/>
      <dgm:t>
        <a:bodyPr/>
        <a:lstStyle/>
        <a:p>
          <a:r>
            <a:rPr lang="en-US"/>
            <a:t>Children with visual or hearing impairments often engage in self-stimulatory behaviors (Wright (2008): </a:t>
          </a:r>
        </a:p>
      </dgm:t>
    </dgm:pt>
    <dgm:pt modelId="{0595CC90-6757-45DD-9207-02D6789D2A10}" type="parTrans" cxnId="{677B6F86-E2B4-4B2C-ADE9-E4196D8C20C0}">
      <dgm:prSet/>
      <dgm:spPr/>
      <dgm:t>
        <a:bodyPr/>
        <a:lstStyle/>
        <a:p>
          <a:endParaRPr lang="en-US"/>
        </a:p>
      </dgm:t>
    </dgm:pt>
    <dgm:pt modelId="{412EC494-F135-4859-BA7B-605CA47D3E21}" type="sibTrans" cxnId="{677B6F86-E2B4-4B2C-ADE9-E4196D8C20C0}">
      <dgm:prSet/>
      <dgm:spPr/>
      <dgm:t>
        <a:bodyPr/>
        <a:lstStyle/>
        <a:p>
          <a:endParaRPr lang="en-US"/>
        </a:p>
      </dgm:t>
    </dgm:pt>
    <dgm:pt modelId="{B20BB9D4-DC18-434A-8305-0D5F592A626E}">
      <dgm:prSet/>
      <dgm:spPr/>
      <dgm:t>
        <a:bodyPr/>
        <a:lstStyle/>
        <a:p>
          <a:r>
            <a:rPr lang="en-US"/>
            <a:t>Rocking or self-soothing behaviors, </a:t>
          </a:r>
        </a:p>
      </dgm:t>
    </dgm:pt>
    <dgm:pt modelId="{8012230B-089A-4E29-9B13-97753B0FD3BD}" type="parTrans" cxnId="{2A43332B-7CDD-4F7F-8A61-8F39C63BFF86}">
      <dgm:prSet/>
      <dgm:spPr/>
      <dgm:t>
        <a:bodyPr/>
        <a:lstStyle/>
        <a:p>
          <a:endParaRPr lang="en-US"/>
        </a:p>
      </dgm:t>
    </dgm:pt>
    <dgm:pt modelId="{FE3B07DA-0A5B-426B-BDBF-2AEB601B9A93}" type="sibTrans" cxnId="{2A43332B-7CDD-4F7F-8A61-8F39C63BFF86}">
      <dgm:prSet/>
      <dgm:spPr/>
      <dgm:t>
        <a:bodyPr/>
        <a:lstStyle/>
        <a:p>
          <a:endParaRPr lang="en-US"/>
        </a:p>
      </dgm:t>
    </dgm:pt>
    <dgm:pt modelId="{F29E288F-CEFF-4CAD-BF69-1F0A09BA1F70}">
      <dgm:prSet/>
      <dgm:spPr/>
      <dgm:t>
        <a:bodyPr/>
        <a:lstStyle/>
        <a:p>
          <a:r>
            <a:rPr lang="en-US"/>
            <a:t>Higher degrees of oral stimulation, </a:t>
          </a:r>
        </a:p>
      </dgm:t>
    </dgm:pt>
    <dgm:pt modelId="{5A575058-4A71-439F-BBC8-9D99F26A47F0}" type="parTrans" cxnId="{EA27B270-5736-4FCE-AB0E-215010EF80D8}">
      <dgm:prSet/>
      <dgm:spPr/>
      <dgm:t>
        <a:bodyPr/>
        <a:lstStyle/>
        <a:p>
          <a:endParaRPr lang="en-US"/>
        </a:p>
      </dgm:t>
    </dgm:pt>
    <dgm:pt modelId="{B0CD6E65-C73C-4BA0-825F-8604407AE7C1}" type="sibTrans" cxnId="{EA27B270-5736-4FCE-AB0E-215010EF80D8}">
      <dgm:prSet/>
      <dgm:spPr/>
      <dgm:t>
        <a:bodyPr/>
        <a:lstStyle/>
        <a:p>
          <a:endParaRPr lang="en-US"/>
        </a:p>
      </dgm:t>
    </dgm:pt>
    <dgm:pt modelId="{7E6C5EAF-8522-4856-A3EF-2DB0A67A1105}">
      <dgm:prSet/>
      <dgm:spPr/>
      <dgm:t>
        <a:bodyPr/>
        <a:lstStyle/>
        <a:p>
          <a:r>
            <a:rPr lang="en-US"/>
            <a:t>Tendency to seek tactile stimulation 	</a:t>
          </a:r>
        </a:p>
      </dgm:t>
    </dgm:pt>
    <dgm:pt modelId="{F29B4972-EA04-436E-A1C4-63AD083A2F99}" type="parTrans" cxnId="{06CC9C11-C828-45BD-AB06-B1FF21173E61}">
      <dgm:prSet/>
      <dgm:spPr/>
      <dgm:t>
        <a:bodyPr/>
        <a:lstStyle/>
        <a:p>
          <a:endParaRPr lang="en-US"/>
        </a:p>
      </dgm:t>
    </dgm:pt>
    <dgm:pt modelId="{55D02119-DAF0-4332-AB83-3A190A8C710D}" type="sibTrans" cxnId="{06CC9C11-C828-45BD-AB06-B1FF21173E61}">
      <dgm:prSet/>
      <dgm:spPr/>
      <dgm:t>
        <a:bodyPr/>
        <a:lstStyle/>
        <a:p>
          <a:endParaRPr lang="en-US"/>
        </a:p>
      </dgm:t>
    </dgm:pt>
    <dgm:pt modelId="{E2844557-31F1-4AE2-85CC-0AD2D1858CF3}">
      <dgm:prSet/>
      <dgm:spPr/>
      <dgm:t>
        <a:bodyPr/>
        <a:lstStyle/>
        <a:p>
          <a:endParaRPr lang="en-US" dirty="0"/>
        </a:p>
      </dgm:t>
    </dgm:pt>
    <dgm:pt modelId="{6D3B1784-48CE-4F86-B22B-0D5F7F0A2432}" type="parTrans" cxnId="{02CA5600-1885-4808-8B34-190D57E78463}">
      <dgm:prSet/>
      <dgm:spPr/>
    </dgm:pt>
    <dgm:pt modelId="{3F64B7B4-9276-4D73-94FC-55973BAAC50C}" type="sibTrans" cxnId="{02CA5600-1885-4808-8B34-190D57E78463}">
      <dgm:prSet/>
      <dgm:spPr/>
    </dgm:pt>
    <dgm:pt modelId="{EEC8743F-251A-4E0A-ADBB-CA90DAEB78F6}" type="pres">
      <dgm:prSet presAssocID="{BD930BA1-DCB5-4454-9307-31CF5679CDC2}" presName="linear" presStyleCnt="0">
        <dgm:presLayoutVars>
          <dgm:animLvl val="lvl"/>
          <dgm:resizeHandles val="exact"/>
        </dgm:presLayoutVars>
      </dgm:prSet>
      <dgm:spPr/>
    </dgm:pt>
    <dgm:pt modelId="{44568875-D7A7-4DBF-87FC-F60E0A9D057A}" type="pres">
      <dgm:prSet presAssocID="{C8F6D11C-22BD-4D78-AEB1-F1479B29FA1A}" presName="parentText" presStyleLbl="node1" presStyleIdx="0" presStyleCnt="2">
        <dgm:presLayoutVars>
          <dgm:chMax val="0"/>
          <dgm:bulletEnabled val="1"/>
        </dgm:presLayoutVars>
      </dgm:prSet>
      <dgm:spPr/>
    </dgm:pt>
    <dgm:pt modelId="{374E7415-585E-4054-B57C-774407CBB75A}" type="pres">
      <dgm:prSet presAssocID="{C8F6D11C-22BD-4D78-AEB1-F1479B29FA1A}" presName="childText" presStyleLbl="revTx" presStyleIdx="0" presStyleCnt="2">
        <dgm:presLayoutVars>
          <dgm:bulletEnabled val="1"/>
        </dgm:presLayoutVars>
      </dgm:prSet>
      <dgm:spPr/>
    </dgm:pt>
    <dgm:pt modelId="{3C1CCE0C-0246-4A86-ABF0-1C7DE73AD987}" type="pres">
      <dgm:prSet presAssocID="{32574626-3599-40F9-A2E7-9BE7177D8BC1}" presName="parentText" presStyleLbl="node1" presStyleIdx="1" presStyleCnt="2">
        <dgm:presLayoutVars>
          <dgm:chMax val="0"/>
          <dgm:bulletEnabled val="1"/>
        </dgm:presLayoutVars>
      </dgm:prSet>
      <dgm:spPr/>
    </dgm:pt>
    <dgm:pt modelId="{6F924EF4-D5D0-424A-9029-7E9177B7E5A0}" type="pres">
      <dgm:prSet presAssocID="{32574626-3599-40F9-A2E7-9BE7177D8BC1}" presName="childText" presStyleLbl="revTx" presStyleIdx="1" presStyleCnt="2">
        <dgm:presLayoutVars>
          <dgm:bulletEnabled val="1"/>
        </dgm:presLayoutVars>
      </dgm:prSet>
      <dgm:spPr/>
    </dgm:pt>
  </dgm:ptLst>
  <dgm:cxnLst>
    <dgm:cxn modelId="{02CA5600-1885-4808-8B34-190D57E78463}" srcId="{C8F6D11C-22BD-4D78-AEB1-F1479B29FA1A}" destId="{E2844557-31F1-4AE2-85CC-0AD2D1858CF3}" srcOrd="7" destOrd="0" parTransId="{6D3B1784-48CE-4F86-B22B-0D5F7F0A2432}" sibTransId="{3F64B7B4-9276-4D73-94FC-55973BAAC50C}"/>
    <dgm:cxn modelId="{8FC06F07-28B2-4798-B736-613FC71AD35B}" type="presOf" srcId="{E2844557-31F1-4AE2-85CC-0AD2D1858CF3}" destId="{374E7415-585E-4054-B57C-774407CBB75A}" srcOrd="0" destOrd="7" presId="urn:microsoft.com/office/officeart/2005/8/layout/vList2"/>
    <dgm:cxn modelId="{E5208809-7D67-4B1A-A684-6B55A6B74C40}" type="presOf" srcId="{B20BB9D4-DC18-434A-8305-0D5F592A626E}" destId="{6F924EF4-D5D0-424A-9029-7E9177B7E5A0}" srcOrd="0" destOrd="0" presId="urn:microsoft.com/office/officeart/2005/8/layout/vList2"/>
    <dgm:cxn modelId="{41B5FA0B-87FA-46F6-A43A-F9FA5CA5283D}" srcId="{C8F6D11C-22BD-4D78-AEB1-F1479B29FA1A}" destId="{1C36D422-BA90-4436-B82E-3348DBE04597}" srcOrd="1" destOrd="0" parTransId="{994427AA-5079-4152-8261-9821792E69F8}" sibTransId="{FC8F83ED-81D2-45B4-BA3A-80A2FEDB5FF0}"/>
    <dgm:cxn modelId="{75E2C410-50E7-41FB-BDD0-4A33091CC5EC}" srcId="{C8F6D11C-22BD-4D78-AEB1-F1479B29FA1A}" destId="{9A9A729B-A2F6-43FC-BEA3-A1CAE441529F}" srcOrd="6" destOrd="0" parTransId="{BDEB2156-E82F-4B2C-9203-8C74BEC33F1D}" sibTransId="{AAF60097-1682-49B2-BA48-9FD1CD22DE60}"/>
    <dgm:cxn modelId="{06CC9C11-C828-45BD-AB06-B1FF21173E61}" srcId="{32574626-3599-40F9-A2E7-9BE7177D8BC1}" destId="{7E6C5EAF-8522-4856-A3EF-2DB0A67A1105}" srcOrd="2" destOrd="0" parTransId="{F29B4972-EA04-436E-A1C4-63AD083A2F99}" sibTransId="{55D02119-DAF0-4332-AB83-3A190A8C710D}"/>
    <dgm:cxn modelId="{2A43332B-7CDD-4F7F-8A61-8F39C63BFF86}" srcId="{32574626-3599-40F9-A2E7-9BE7177D8BC1}" destId="{B20BB9D4-DC18-434A-8305-0D5F592A626E}" srcOrd="0" destOrd="0" parTransId="{8012230B-089A-4E29-9B13-97753B0FD3BD}" sibTransId="{FE3B07DA-0A5B-426B-BDBF-2AEB601B9A93}"/>
    <dgm:cxn modelId="{7079D82C-9D5F-4AB9-9A84-585837562CEC}" type="presOf" srcId="{32574626-3599-40F9-A2E7-9BE7177D8BC1}" destId="{3C1CCE0C-0246-4A86-ABF0-1C7DE73AD987}" srcOrd="0" destOrd="0" presId="urn:microsoft.com/office/officeart/2005/8/layout/vList2"/>
    <dgm:cxn modelId="{F0DF562D-69FC-4404-A79C-91EC8FA6B969}" srcId="{C8F6D11C-22BD-4D78-AEB1-F1479B29FA1A}" destId="{F19C06BC-4EED-481A-BE60-D4F062E81CC1}" srcOrd="4" destOrd="0" parTransId="{2F3E3AC3-0E67-4570-9D50-DC681D89827E}" sibTransId="{36A34FFA-04CB-410F-A383-A692880C1C42}"/>
    <dgm:cxn modelId="{E4DCF85F-1778-4BF8-A2E7-965207898FAE}" type="presOf" srcId="{F6429D38-6A21-4E69-84D3-ED64EB56A611}" destId="{374E7415-585E-4054-B57C-774407CBB75A}" srcOrd="0" destOrd="2" presId="urn:microsoft.com/office/officeart/2005/8/layout/vList2"/>
    <dgm:cxn modelId="{F6889965-E4A0-43D1-82FD-83927A618FB5}" srcId="{C8F6D11C-22BD-4D78-AEB1-F1479B29FA1A}" destId="{77AE1B4D-FEFB-412A-9B58-3918DA7F8710}" srcOrd="0" destOrd="0" parTransId="{A95C4C5D-1407-47B0-88FE-DC44967BFA5C}" sibTransId="{B38ABDB9-7F1F-47B9-8D66-651A2AE7F9DD}"/>
    <dgm:cxn modelId="{12F45B46-3CCF-420D-9F0B-FC83E6A8FFEE}" type="presOf" srcId="{77AE1B4D-FEFB-412A-9B58-3918DA7F8710}" destId="{374E7415-585E-4054-B57C-774407CBB75A}" srcOrd="0" destOrd="0" presId="urn:microsoft.com/office/officeart/2005/8/layout/vList2"/>
    <dgm:cxn modelId="{9F17504A-E0BC-49E5-B087-A503ABD817BF}" type="presOf" srcId="{7E6C5EAF-8522-4856-A3EF-2DB0A67A1105}" destId="{6F924EF4-D5D0-424A-9029-7E9177B7E5A0}" srcOrd="0" destOrd="2" presId="urn:microsoft.com/office/officeart/2005/8/layout/vList2"/>
    <dgm:cxn modelId="{CF8D954B-B108-4B37-8C70-D06C144F5896}" srcId="{BD930BA1-DCB5-4454-9307-31CF5679CDC2}" destId="{C8F6D11C-22BD-4D78-AEB1-F1479B29FA1A}" srcOrd="0" destOrd="0" parTransId="{1A04D9D5-7471-4CF5-9709-78B900A7FD23}" sibTransId="{7C7C08A0-4F5B-490F-9EB4-69E464AF37F3}"/>
    <dgm:cxn modelId="{89364350-41E3-4880-B11C-AEC472CC6BD3}" type="presOf" srcId="{45E1EC27-3E69-41FB-93A9-8909257D9787}" destId="{374E7415-585E-4054-B57C-774407CBB75A}" srcOrd="0" destOrd="3" presId="urn:microsoft.com/office/officeart/2005/8/layout/vList2"/>
    <dgm:cxn modelId="{EA27B270-5736-4FCE-AB0E-215010EF80D8}" srcId="{32574626-3599-40F9-A2E7-9BE7177D8BC1}" destId="{F29E288F-CEFF-4CAD-BF69-1F0A09BA1F70}" srcOrd="1" destOrd="0" parTransId="{5A575058-4A71-439F-BBC8-9D99F26A47F0}" sibTransId="{B0CD6E65-C73C-4BA0-825F-8604407AE7C1}"/>
    <dgm:cxn modelId="{544EA87C-7A83-43DC-8EBC-8326B21204E0}" type="presOf" srcId="{F29E288F-CEFF-4CAD-BF69-1F0A09BA1F70}" destId="{6F924EF4-D5D0-424A-9029-7E9177B7E5A0}" srcOrd="0" destOrd="1" presId="urn:microsoft.com/office/officeart/2005/8/layout/vList2"/>
    <dgm:cxn modelId="{677B6F86-E2B4-4B2C-ADE9-E4196D8C20C0}" srcId="{BD930BA1-DCB5-4454-9307-31CF5679CDC2}" destId="{32574626-3599-40F9-A2E7-9BE7177D8BC1}" srcOrd="1" destOrd="0" parTransId="{0595CC90-6757-45DD-9207-02D6789D2A10}" sibTransId="{412EC494-F135-4859-BA7B-605CA47D3E21}"/>
    <dgm:cxn modelId="{3CE77D96-26F6-42DE-969B-50287FEB8C62}" type="presOf" srcId="{C8F6D11C-22BD-4D78-AEB1-F1479B29FA1A}" destId="{44568875-D7A7-4DBF-87FC-F60E0A9D057A}" srcOrd="0" destOrd="0" presId="urn:microsoft.com/office/officeart/2005/8/layout/vList2"/>
    <dgm:cxn modelId="{8223CA99-A6DA-49C7-9C35-F68EAC824554}" type="presOf" srcId="{1C36D422-BA90-4436-B82E-3348DBE04597}" destId="{374E7415-585E-4054-B57C-774407CBB75A}" srcOrd="0" destOrd="1" presId="urn:microsoft.com/office/officeart/2005/8/layout/vList2"/>
    <dgm:cxn modelId="{AB0FB3A9-288A-4A62-9B05-A05A39E303DE}" type="presOf" srcId="{9A9A729B-A2F6-43FC-BEA3-A1CAE441529F}" destId="{374E7415-585E-4054-B57C-774407CBB75A}" srcOrd="0" destOrd="6" presId="urn:microsoft.com/office/officeart/2005/8/layout/vList2"/>
    <dgm:cxn modelId="{957758AA-29C7-4A65-BD5B-99102AEC55F5}" type="presOf" srcId="{BD930BA1-DCB5-4454-9307-31CF5679CDC2}" destId="{EEC8743F-251A-4E0A-ADBB-CA90DAEB78F6}" srcOrd="0" destOrd="0" presId="urn:microsoft.com/office/officeart/2005/8/layout/vList2"/>
    <dgm:cxn modelId="{EB8AD0BB-320D-4D9E-BE3F-1B6EA0FECB10}" type="presOf" srcId="{4CB07194-F42B-4816-8F57-767977E16A57}" destId="{374E7415-585E-4054-B57C-774407CBB75A}" srcOrd="0" destOrd="5" presId="urn:microsoft.com/office/officeart/2005/8/layout/vList2"/>
    <dgm:cxn modelId="{B94C88D2-A1F6-4C7F-91C9-F0D5AEF24DF7}" srcId="{C8F6D11C-22BD-4D78-AEB1-F1479B29FA1A}" destId="{4CB07194-F42B-4816-8F57-767977E16A57}" srcOrd="5" destOrd="0" parTransId="{D0444D21-BFF0-4A6F-9EB5-3D2A80ED7A97}" sibTransId="{302ED985-D339-429E-8D24-6F23EAA601BC}"/>
    <dgm:cxn modelId="{5C2D69D8-B7BE-4EDA-9BC0-48E289F45273}" srcId="{C8F6D11C-22BD-4D78-AEB1-F1479B29FA1A}" destId="{45E1EC27-3E69-41FB-93A9-8909257D9787}" srcOrd="3" destOrd="0" parTransId="{4F35F961-AC33-4670-9213-9E22B537E6B7}" sibTransId="{F0BA19F2-A66A-4D96-BF9F-ED042DB7CC27}"/>
    <dgm:cxn modelId="{19C848F9-9C98-4278-BF86-3FB90CAAD3B3}" type="presOf" srcId="{F19C06BC-4EED-481A-BE60-D4F062E81CC1}" destId="{374E7415-585E-4054-B57C-774407CBB75A}" srcOrd="0" destOrd="4" presId="urn:microsoft.com/office/officeart/2005/8/layout/vList2"/>
    <dgm:cxn modelId="{4AE876F9-B4C8-4C33-9214-860FC5934E0E}" srcId="{C8F6D11C-22BD-4D78-AEB1-F1479B29FA1A}" destId="{F6429D38-6A21-4E69-84D3-ED64EB56A611}" srcOrd="2" destOrd="0" parTransId="{5C8C9F1A-5A4E-402E-9961-F3B4C2B3D9BA}" sibTransId="{7B93F69B-E40A-4DD8-96E5-16A491A84CAF}"/>
    <dgm:cxn modelId="{18DFF9CE-98CD-4810-927F-BE5767E65B64}" type="presParOf" srcId="{EEC8743F-251A-4E0A-ADBB-CA90DAEB78F6}" destId="{44568875-D7A7-4DBF-87FC-F60E0A9D057A}" srcOrd="0" destOrd="0" presId="urn:microsoft.com/office/officeart/2005/8/layout/vList2"/>
    <dgm:cxn modelId="{F28BF095-6D5E-4E00-B600-6BE1EEA356CA}" type="presParOf" srcId="{EEC8743F-251A-4E0A-ADBB-CA90DAEB78F6}" destId="{374E7415-585E-4054-B57C-774407CBB75A}" srcOrd="1" destOrd="0" presId="urn:microsoft.com/office/officeart/2005/8/layout/vList2"/>
    <dgm:cxn modelId="{BA485C60-3869-48F0-B614-EAF1C1DBF4D1}" type="presParOf" srcId="{EEC8743F-251A-4E0A-ADBB-CA90DAEB78F6}" destId="{3C1CCE0C-0246-4A86-ABF0-1C7DE73AD987}" srcOrd="2" destOrd="0" presId="urn:microsoft.com/office/officeart/2005/8/layout/vList2"/>
    <dgm:cxn modelId="{4FE96DCF-B6F7-4200-8A43-94C83FE10A95}" type="presParOf" srcId="{EEC8743F-251A-4E0A-ADBB-CA90DAEB78F6}" destId="{6F924EF4-D5D0-424A-9029-7E9177B7E5A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4BEAAF9-1864-4F20-BCD4-E00C9A3CD47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7C593611-1C41-47B3-B4F2-1A464ADFB8F5}">
      <dgm:prSet/>
      <dgm:spPr/>
      <dgm:t>
        <a:bodyPr/>
        <a:lstStyle/>
        <a:p>
          <a:r>
            <a:rPr lang="en-US"/>
            <a:t>Question: Do HVI dogs show similar social behavior deficits to deaf and blind children?</a:t>
          </a:r>
        </a:p>
      </dgm:t>
    </dgm:pt>
    <dgm:pt modelId="{0FF8A9F6-9D6C-40D5-B93B-A7CC3FE22C94}" type="parTrans" cxnId="{D84E4CEB-CF92-4777-80C6-D366AAE072B4}">
      <dgm:prSet/>
      <dgm:spPr/>
      <dgm:t>
        <a:bodyPr/>
        <a:lstStyle/>
        <a:p>
          <a:endParaRPr lang="en-US"/>
        </a:p>
      </dgm:t>
    </dgm:pt>
    <dgm:pt modelId="{50B967B9-AE9D-4A73-9B2B-17B1CADC464F}" type="sibTrans" cxnId="{D84E4CEB-CF92-4777-80C6-D366AAE072B4}">
      <dgm:prSet/>
      <dgm:spPr/>
      <dgm:t>
        <a:bodyPr/>
        <a:lstStyle/>
        <a:p>
          <a:endParaRPr lang="en-US"/>
        </a:p>
      </dgm:t>
    </dgm:pt>
    <dgm:pt modelId="{C33C6A08-7E65-4A52-8EC4-B4ACBE0298F0}">
      <dgm:prSet/>
      <dgm:spPr/>
      <dgm:t>
        <a:bodyPr/>
        <a:lstStyle/>
        <a:p>
          <a:r>
            <a:rPr lang="en-US"/>
            <a:t>Compared the behavior of HVI dogs to NHV dogs</a:t>
          </a:r>
        </a:p>
      </dgm:t>
    </dgm:pt>
    <dgm:pt modelId="{4C769E85-74A3-494C-A4D4-D63D70E0FDE5}" type="parTrans" cxnId="{69EA7F22-E47F-42F9-A26E-ED28DE236A5C}">
      <dgm:prSet/>
      <dgm:spPr/>
      <dgm:t>
        <a:bodyPr/>
        <a:lstStyle/>
        <a:p>
          <a:endParaRPr lang="en-US"/>
        </a:p>
      </dgm:t>
    </dgm:pt>
    <dgm:pt modelId="{2FB5D0DA-DAD4-402F-AE09-8CC9AA2BF706}" type="sibTrans" cxnId="{69EA7F22-E47F-42F9-A26E-ED28DE236A5C}">
      <dgm:prSet/>
      <dgm:spPr/>
      <dgm:t>
        <a:bodyPr/>
        <a:lstStyle/>
        <a:p>
          <a:endParaRPr lang="en-US"/>
        </a:p>
      </dgm:t>
    </dgm:pt>
    <dgm:pt modelId="{5343814F-01F1-4054-8913-6FDC1C15408D}">
      <dgm:prSet/>
      <dgm:spPr/>
      <dgm:t>
        <a:bodyPr/>
        <a:lstStyle/>
        <a:p>
          <a:r>
            <a:rPr lang="en-US"/>
            <a:t>Behavioral traits </a:t>
          </a:r>
        </a:p>
      </dgm:t>
    </dgm:pt>
    <dgm:pt modelId="{216F8922-49B9-406D-BB9B-294D0FA14DE0}" type="parTrans" cxnId="{917B0B2D-9B4E-405E-82E1-623478353F92}">
      <dgm:prSet/>
      <dgm:spPr/>
      <dgm:t>
        <a:bodyPr/>
        <a:lstStyle/>
        <a:p>
          <a:endParaRPr lang="en-US"/>
        </a:p>
      </dgm:t>
    </dgm:pt>
    <dgm:pt modelId="{17A8865F-8214-4D14-B49C-D18D04004AB5}" type="sibTrans" cxnId="{917B0B2D-9B4E-405E-82E1-623478353F92}">
      <dgm:prSet/>
      <dgm:spPr/>
      <dgm:t>
        <a:bodyPr/>
        <a:lstStyle/>
        <a:p>
          <a:endParaRPr lang="en-US"/>
        </a:p>
      </dgm:t>
    </dgm:pt>
    <dgm:pt modelId="{856B773F-D2F1-4CC8-912A-E607FA2F7241}">
      <dgm:prSet/>
      <dgm:spPr/>
      <dgm:t>
        <a:bodyPr/>
        <a:lstStyle/>
        <a:p>
          <a:r>
            <a:rPr lang="en-US"/>
            <a:t>Cognitive and social abilities </a:t>
          </a:r>
        </a:p>
      </dgm:t>
    </dgm:pt>
    <dgm:pt modelId="{6E0E389E-33D2-4B30-91C2-58C3728A1E24}" type="parTrans" cxnId="{89AFA113-A7AC-420C-8A34-32A80E6ACB91}">
      <dgm:prSet/>
      <dgm:spPr/>
      <dgm:t>
        <a:bodyPr/>
        <a:lstStyle/>
        <a:p>
          <a:endParaRPr lang="en-US"/>
        </a:p>
      </dgm:t>
    </dgm:pt>
    <dgm:pt modelId="{18077380-A5F5-4ED1-A4EC-ACACCDC4DE9C}" type="sibTrans" cxnId="{89AFA113-A7AC-420C-8A34-32A80E6ACB91}">
      <dgm:prSet/>
      <dgm:spPr/>
      <dgm:t>
        <a:bodyPr/>
        <a:lstStyle/>
        <a:p>
          <a:endParaRPr lang="en-US"/>
        </a:p>
      </dgm:t>
    </dgm:pt>
    <dgm:pt modelId="{AC8ED925-F10C-4570-8A2C-31D9D7D35E4B}">
      <dgm:prSet/>
      <dgm:spPr/>
      <dgm:t>
        <a:bodyPr/>
        <a:lstStyle/>
        <a:p>
          <a:r>
            <a:rPr lang="en-US"/>
            <a:t>Use deficits in deaf and blind children as a starting place for examining differences</a:t>
          </a:r>
        </a:p>
      </dgm:t>
    </dgm:pt>
    <dgm:pt modelId="{D0B1E164-8009-4471-8646-42882BB03DF5}" type="parTrans" cxnId="{8E2A19DE-5C8C-46C8-8BD7-9757D74881DA}">
      <dgm:prSet/>
      <dgm:spPr/>
      <dgm:t>
        <a:bodyPr/>
        <a:lstStyle/>
        <a:p>
          <a:endParaRPr lang="en-US"/>
        </a:p>
      </dgm:t>
    </dgm:pt>
    <dgm:pt modelId="{C123B430-CDCB-40D1-8987-69EB34774803}" type="sibTrans" cxnId="{8E2A19DE-5C8C-46C8-8BD7-9757D74881DA}">
      <dgm:prSet/>
      <dgm:spPr/>
      <dgm:t>
        <a:bodyPr/>
        <a:lstStyle/>
        <a:p>
          <a:endParaRPr lang="en-US"/>
        </a:p>
      </dgm:t>
    </dgm:pt>
    <dgm:pt modelId="{29B29E5B-6955-4C4F-93FA-B852A58AEC76}" type="pres">
      <dgm:prSet presAssocID="{A4BEAAF9-1864-4F20-BCD4-E00C9A3CD477}" presName="linear" presStyleCnt="0">
        <dgm:presLayoutVars>
          <dgm:animLvl val="lvl"/>
          <dgm:resizeHandles val="exact"/>
        </dgm:presLayoutVars>
      </dgm:prSet>
      <dgm:spPr/>
    </dgm:pt>
    <dgm:pt modelId="{B18F174B-170C-4AA4-96FD-32CFA099569E}" type="pres">
      <dgm:prSet presAssocID="{7C593611-1C41-47B3-B4F2-1A464ADFB8F5}" presName="parentText" presStyleLbl="node1" presStyleIdx="0" presStyleCnt="2">
        <dgm:presLayoutVars>
          <dgm:chMax val="0"/>
          <dgm:bulletEnabled val="1"/>
        </dgm:presLayoutVars>
      </dgm:prSet>
      <dgm:spPr/>
    </dgm:pt>
    <dgm:pt modelId="{9FAF1AD4-E5A1-48D7-BD4E-75E452406A1E}" type="pres">
      <dgm:prSet presAssocID="{50B967B9-AE9D-4A73-9B2B-17B1CADC464F}" presName="spacer" presStyleCnt="0"/>
      <dgm:spPr/>
    </dgm:pt>
    <dgm:pt modelId="{A0C4488C-99A5-4338-BD4A-6784BDCB6BC7}" type="pres">
      <dgm:prSet presAssocID="{C33C6A08-7E65-4A52-8EC4-B4ACBE0298F0}" presName="parentText" presStyleLbl="node1" presStyleIdx="1" presStyleCnt="2">
        <dgm:presLayoutVars>
          <dgm:chMax val="0"/>
          <dgm:bulletEnabled val="1"/>
        </dgm:presLayoutVars>
      </dgm:prSet>
      <dgm:spPr/>
    </dgm:pt>
    <dgm:pt modelId="{B29F9AA9-CBC4-4CA9-A14D-A11657A7E19D}" type="pres">
      <dgm:prSet presAssocID="{C33C6A08-7E65-4A52-8EC4-B4ACBE0298F0}" presName="childText" presStyleLbl="revTx" presStyleIdx="0" presStyleCnt="1">
        <dgm:presLayoutVars>
          <dgm:bulletEnabled val="1"/>
        </dgm:presLayoutVars>
      </dgm:prSet>
      <dgm:spPr/>
    </dgm:pt>
  </dgm:ptLst>
  <dgm:cxnLst>
    <dgm:cxn modelId="{89AFA113-A7AC-420C-8A34-32A80E6ACB91}" srcId="{C33C6A08-7E65-4A52-8EC4-B4ACBE0298F0}" destId="{856B773F-D2F1-4CC8-912A-E607FA2F7241}" srcOrd="1" destOrd="0" parTransId="{6E0E389E-33D2-4B30-91C2-58C3728A1E24}" sibTransId="{18077380-A5F5-4ED1-A4EC-ACACCDC4DE9C}"/>
    <dgm:cxn modelId="{69EA7F22-E47F-42F9-A26E-ED28DE236A5C}" srcId="{A4BEAAF9-1864-4F20-BCD4-E00C9A3CD477}" destId="{C33C6A08-7E65-4A52-8EC4-B4ACBE0298F0}" srcOrd="1" destOrd="0" parTransId="{4C769E85-74A3-494C-A4D4-D63D70E0FDE5}" sibTransId="{2FB5D0DA-DAD4-402F-AE09-8CC9AA2BF706}"/>
    <dgm:cxn modelId="{917B0B2D-9B4E-405E-82E1-623478353F92}" srcId="{C33C6A08-7E65-4A52-8EC4-B4ACBE0298F0}" destId="{5343814F-01F1-4054-8913-6FDC1C15408D}" srcOrd="0" destOrd="0" parTransId="{216F8922-49B9-406D-BB9B-294D0FA14DE0}" sibTransId="{17A8865F-8214-4D14-B49C-D18D04004AB5}"/>
    <dgm:cxn modelId="{2A24D087-9301-43DD-9755-B6B036148006}" type="presOf" srcId="{C33C6A08-7E65-4A52-8EC4-B4ACBE0298F0}" destId="{A0C4488C-99A5-4338-BD4A-6784BDCB6BC7}" srcOrd="0" destOrd="0" presId="urn:microsoft.com/office/officeart/2005/8/layout/vList2"/>
    <dgm:cxn modelId="{91C989A1-16E6-48A0-8FE2-1545BC0BAE5D}" type="presOf" srcId="{7C593611-1C41-47B3-B4F2-1A464ADFB8F5}" destId="{B18F174B-170C-4AA4-96FD-32CFA099569E}" srcOrd="0" destOrd="0" presId="urn:microsoft.com/office/officeart/2005/8/layout/vList2"/>
    <dgm:cxn modelId="{93242DA7-44BF-4447-978D-ED9FFD0FDD4C}" type="presOf" srcId="{856B773F-D2F1-4CC8-912A-E607FA2F7241}" destId="{B29F9AA9-CBC4-4CA9-A14D-A11657A7E19D}" srcOrd="0" destOrd="1" presId="urn:microsoft.com/office/officeart/2005/8/layout/vList2"/>
    <dgm:cxn modelId="{F9CBE6D8-49BA-40A6-B179-F2B1E78B416B}" type="presOf" srcId="{5343814F-01F1-4054-8913-6FDC1C15408D}" destId="{B29F9AA9-CBC4-4CA9-A14D-A11657A7E19D}" srcOrd="0" destOrd="0" presId="urn:microsoft.com/office/officeart/2005/8/layout/vList2"/>
    <dgm:cxn modelId="{8555D5DB-28CE-4843-B443-66AD57386FE9}" type="presOf" srcId="{A4BEAAF9-1864-4F20-BCD4-E00C9A3CD477}" destId="{29B29E5B-6955-4C4F-93FA-B852A58AEC76}" srcOrd="0" destOrd="0" presId="urn:microsoft.com/office/officeart/2005/8/layout/vList2"/>
    <dgm:cxn modelId="{8E2A19DE-5C8C-46C8-8BD7-9757D74881DA}" srcId="{C33C6A08-7E65-4A52-8EC4-B4ACBE0298F0}" destId="{AC8ED925-F10C-4570-8A2C-31D9D7D35E4B}" srcOrd="2" destOrd="0" parTransId="{D0B1E164-8009-4471-8646-42882BB03DF5}" sibTransId="{C123B430-CDCB-40D1-8987-69EB34774803}"/>
    <dgm:cxn modelId="{6DB211E2-F66E-4FD8-928C-8AAA883A3ED0}" type="presOf" srcId="{AC8ED925-F10C-4570-8A2C-31D9D7D35E4B}" destId="{B29F9AA9-CBC4-4CA9-A14D-A11657A7E19D}" srcOrd="0" destOrd="2" presId="urn:microsoft.com/office/officeart/2005/8/layout/vList2"/>
    <dgm:cxn modelId="{D84E4CEB-CF92-4777-80C6-D366AAE072B4}" srcId="{A4BEAAF9-1864-4F20-BCD4-E00C9A3CD477}" destId="{7C593611-1C41-47B3-B4F2-1A464ADFB8F5}" srcOrd="0" destOrd="0" parTransId="{0FF8A9F6-9D6C-40D5-B93B-A7CC3FE22C94}" sibTransId="{50B967B9-AE9D-4A73-9B2B-17B1CADC464F}"/>
    <dgm:cxn modelId="{8D1B92E5-B48C-4AEB-95D9-20A11133C3E8}" type="presParOf" srcId="{29B29E5B-6955-4C4F-93FA-B852A58AEC76}" destId="{B18F174B-170C-4AA4-96FD-32CFA099569E}" srcOrd="0" destOrd="0" presId="urn:microsoft.com/office/officeart/2005/8/layout/vList2"/>
    <dgm:cxn modelId="{2C22C87A-3FE8-41CD-8517-F41EA22D5691}" type="presParOf" srcId="{29B29E5B-6955-4C4F-93FA-B852A58AEC76}" destId="{9FAF1AD4-E5A1-48D7-BD4E-75E452406A1E}" srcOrd="1" destOrd="0" presId="urn:microsoft.com/office/officeart/2005/8/layout/vList2"/>
    <dgm:cxn modelId="{8548E839-95E8-40AF-AC3E-1D0919773516}" type="presParOf" srcId="{29B29E5B-6955-4C4F-93FA-B852A58AEC76}" destId="{A0C4488C-99A5-4338-BD4A-6784BDCB6BC7}" srcOrd="2" destOrd="0" presId="urn:microsoft.com/office/officeart/2005/8/layout/vList2"/>
    <dgm:cxn modelId="{49EB93AE-39B9-479D-BE6D-1433533FA31A}" type="presParOf" srcId="{29B29E5B-6955-4C4F-93FA-B852A58AEC76}" destId="{B29F9AA9-CBC4-4CA9-A14D-A11657A7E19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661C76-DE19-43F9-B9A5-406F8AE3D77F}"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DE7879D-5B0E-4E47-B7B8-E9ED82218E48}">
      <dgm:prSet/>
      <dgm:spPr/>
      <dgm:t>
        <a:bodyPr/>
        <a:lstStyle/>
        <a:p>
          <a:r>
            <a:rPr lang="en-US" b="1"/>
            <a:t>CBARQ survey  (Serpell and Hsu, 2003): 5 main subscales</a:t>
          </a:r>
          <a:r>
            <a:rPr lang="en-US"/>
            <a:t>: </a:t>
          </a:r>
        </a:p>
      </dgm:t>
    </dgm:pt>
    <dgm:pt modelId="{8700C7B2-63CC-4B23-BB77-DEA7B688032D}" type="parTrans" cxnId="{FB42D062-2854-4245-9CFA-F6DDC6DE4E8C}">
      <dgm:prSet/>
      <dgm:spPr/>
      <dgm:t>
        <a:bodyPr/>
        <a:lstStyle/>
        <a:p>
          <a:endParaRPr lang="en-US"/>
        </a:p>
      </dgm:t>
    </dgm:pt>
    <dgm:pt modelId="{3D7A8D8E-7649-400D-AA18-A7A38F3EFB08}" type="sibTrans" cxnId="{FB42D062-2854-4245-9CFA-F6DDC6DE4E8C}">
      <dgm:prSet/>
      <dgm:spPr/>
      <dgm:t>
        <a:bodyPr/>
        <a:lstStyle/>
        <a:p>
          <a:endParaRPr lang="en-US"/>
        </a:p>
      </dgm:t>
    </dgm:pt>
    <dgm:pt modelId="{876E9F99-4EA4-4E57-B10E-EBA40240C5C6}">
      <dgm:prSet/>
      <dgm:spPr/>
      <dgm:t>
        <a:bodyPr/>
        <a:lstStyle/>
        <a:p>
          <a:r>
            <a:rPr lang="en-US"/>
            <a:t>Aggression</a:t>
          </a:r>
        </a:p>
      </dgm:t>
    </dgm:pt>
    <dgm:pt modelId="{72B9849C-263D-40CB-AAE9-FF2986AB1600}" type="parTrans" cxnId="{6ABD1A2F-7D43-4CAA-B9A5-588AA07E0404}">
      <dgm:prSet/>
      <dgm:spPr/>
      <dgm:t>
        <a:bodyPr/>
        <a:lstStyle/>
        <a:p>
          <a:endParaRPr lang="en-US"/>
        </a:p>
      </dgm:t>
    </dgm:pt>
    <dgm:pt modelId="{BD94F3D0-73DE-4D4B-8A05-8634E72DD129}" type="sibTrans" cxnId="{6ABD1A2F-7D43-4CAA-B9A5-588AA07E0404}">
      <dgm:prSet/>
      <dgm:spPr/>
      <dgm:t>
        <a:bodyPr/>
        <a:lstStyle/>
        <a:p>
          <a:endParaRPr lang="en-US"/>
        </a:p>
      </dgm:t>
    </dgm:pt>
    <dgm:pt modelId="{C9FC7BFB-8723-4297-8011-10F4FCCA71D7}">
      <dgm:prSet/>
      <dgm:spPr/>
      <dgm:t>
        <a:bodyPr/>
        <a:lstStyle/>
        <a:p>
          <a:r>
            <a:rPr lang="en-US"/>
            <a:t>Fear/Anxiety	</a:t>
          </a:r>
        </a:p>
      </dgm:t>
    </dgm:pt>
    <dgm:pt modelId="{A4E4C1D5-8FD8-4175-B72C-9F0BC70C1BDB}" type="parTrans" cxnId="{4F7CCC30-4818-4D39-B8CA-CE8CB2148EC1}">
      <dgm:prSet/>
      <dgm:spPr/>
      <dgm:t>
        <a:bodyPr/>
        <a:lstStyle/>
        <a:p>
          <a:endParaRPr lang="en-US"/>
        </a:p>
      </dgm:t>
    </dgm:pt>
    <dgm:pt modelId="{0AB58332-73D8-4E69-8130-968DE4027B0D}" type="sibTrans" cxnId="{4F7CCC30-4818-4D39-B8CA-CE8CB2148EC1}">
      <dgm:prSet/>
      <dgm:spPr/>
      <dgm:t>
        <a:bodyPr/>
        <a:lstStyle/>
        <a:p>
          <a:endParaRPr lang="en-US"/>
        </a:p>
      </dgm:t>
    </dgm:pt>
    <dgm:pt modelId="{BF14023B-9F49-4409-A419-8FBD04BCF713}">
      <dgm:prSet/>
      <dgm:spPr/>
      <dgm:t>
        <a:bodyPr/>
        <a:lstStyle/>
        <a:p>
          <a:r>
            <a:rPr lang="en-US"/>
            <a:t>Excitability</a:t>
          </a:r>
        </a:p>
      </dgm:t>
    </dgm:pt>
    <dgm:pt modelId="{A5FCF247-4F07-47AC-BE4D-3FC5BD4421AA}" type="parTrans" cxnId="{655C9655-BA41-4890-9B93-91D4D2E47515}">
      <dgm:prSet/>
      <dgm:spPr/>
      <dgm:t>
        <a:bodyPr/>
        <a:lstStyle/>
        <a:p>
          <a:endParaRPr lang="en-US"/>
        </a:p>
      </dgm:t>
    </dgm:pt>
    <dgm:pt modelId="{21B21B43-B8AD-4DEE-8309-7ABE5A1D9DCF}" type="sibTrans" cxnId="{655C9655-BA41-4890-9B93-91D4D2E47515}">
      <dgm:prSet/>
      <dgm:spPr/>
      <dgm:t>
        <a:bodyPr/>
        <a:lstStyle/>
        <a:p>
          <a:endParaRPr lang="en-US"/>
        </a:p>
      </dgm:t>
    </dgm:pt>
    <dgm:pt modelId="{A4E8B2F4-8960-415E-906E-C5F21CEED0BF}">
      <dgm:prSet/>
      <dgm:spPr/>
      <dgm:t>
        <a:bodyPr/>
        <a:lstStyle/>
        <a:p>
          <a:r>
            <a:rPr lang="en-US"/>
            <a:t>Separation-related behavior </a:t>
          </a:r>
        </a:p>
      </dgm:t>
    </dgm:pt>
    <dgm:pt modelId="{AA8CE6FB-1AB1-4188-B873-9B9D4D242AD9}" type="parTrans" cxnId="{89D66B5C-104F-418C-9236-FFB8FD30CE5B}">
      <dgm:prSet/>
      <dgm:spPr/>
      <dgm:t>
        <a:bodyPr/>
        <a:lstStyle/>
        <a:p>
          <a:endParaRPr lang="en-US"/>
        </a:p>
      </dgm:t>
    </dgm:pt>
    <dgm:pt modelId="{9DE18F10-F40A-41AC-B750-368B71B66248}" type="sibTrans" cxnId="{89D66B5C-104F-418C-9236-FFB8FD30CE5B}">
      <dgm:prSet/>
      <dgm:spPr/>
      <dgm:t>
        <a:bodyPr/>
        <a:lstStyle/>
        <a:p>
          <a:endParaRPr lang="en-US"/>
        </a:p>
      </dgm:t>
    </dgm:pt>
    <dgm:pt modelId="{B9458E9E-2E6F-49D9-A47B-D516D16B245B}">
      <dgm:prSet/>
      <dgm:spPr/>
      <dgm:t>
        <a:bodyPr/>
        <a:lstStyle/>
        <a:p>
          <a:r>
            <a:rPr lang="en-US"/>
            <a:t>Attachment</a:t>
          </a:r>
        </a:p>
      </dgm:t>
    </dgm:pt>
    <dgm:pt modelId="{261F79C8-A865-4221-A700-1FDB16F11DE7}" type="parTrans" cxnId="{55A06688-781A-49A7-B820-598942386453}">
      <dgm:prSet/>
      <dgm:spPr/>
      <dgm:t>
        <a:bodyPr/>
        <a:lstStyle/>
        <a:p>
          <a:endParaRPr lang="en-US"/>
        </a:p>
      </dgm:t>
    </dgm:pt>
    <dgm:pt modelId="{07934D30-6774-4100-ADEE-EE547CE0178E}" type="sibTrans" cxnId="{55A06688-781A-49A7-B820-598942386453}">
      <dgm:prSet/>
      <dgm:spPr/>
      <dgm:t>
        <a:bodyPr/>
        <a:lstStyle/>
        <a:p>
          <a:endParaRPr lang="en-US"/>
        </a:p>
      </dgm:t>
    </dgm:pt>
    <dgm:pt modelId="{B8623C3C-51F0-4376-BEAF-22E88E32D44E}">
      <dgm:prSet/>
      <dgm:spPr/>
      <dgm:t>
        <a:bodyPr/>
        <a:lstStyle/>
        <a:p>
          <a:r>
            <a:rPr lang="en-US"/>
            <a:t>Also a subset of 21 items that appear to predict canine behavior but do not load on the main 5 subscales.</a:t>
          </a:r>
        </a:p>
      </dgm:t>
    </dgm:pt>
    <dgm:pt modelId="{0BCB3A00-0182-4713-805B-BD37D30F50D8}" type="parTrans" cxnId="{CFD4ADEE-6F15-4A6C-A632-1C8E9FFC2C59}">
      <dgm:prSet/>
      <dgm:spPr/>
      <dgm:t>
        <a:bodyPr/>
        <a:lstStyle/>
        <a:p>
          <a:endParaRPr lang="en-US"/>
        </a:p>
      </dgm:t>
    </dgm:pt>
    <dgm:pt modelId="{81041B6D-2E4D-47C6-9D5F-7CA1561F355C}" type="sibTrans" cxnId="{CFD4ADEE-6F15-4A6C-A632-1C8E9FFC2C59}">
      <dgm:prSet/>
      <dgm:spPr/>
      <dgm:t>
        <a:bodyPr/>
        <a:lstStyle/>
        <a:p>
          <a:endParaRPr lang="en-US"/>
        </a:p>
      </dgm:t>
    </dgm:pt>
    <dgm:pt modelId="{F2716E97-A24E-47B6-A5AE-A108B5E789FC}">
      <dgm:prSet/>
      <dgm:spPr/>
      <dgm:t>
        <a:bodyPr/>
        <a:lstStyle/>
        <a:p>
          <a:r>
            <a:rPr lang="en-US" b="1"/>
            <a:t>Online survey </a:t>
          </a:r>
          <a:endParaRPr lang="en-US"/>
        </a:p>
      </dgm:t>
    </dgm:pt>
    <dgm:pt modelId="{CAB3DFF3-B33D-49FA-9E25-28C4D2CC127F}" type="parTrans" cxnId="{864B2E85-58EF-450B-BD1E-969966EA7740}">
      <dgm:prSet/>
      <dgm:spPr/>
      <dgm:t>
        <a:bodyPr/>
        <a:lstStyle/>
        <a:p>
          <a:endParaRPr lang="en-US"/>
        </a:p>
      </dgm:t>
    </dgm:pt>
    <dgm:pt modelId="{3F897F40-238B-449F-8D1D-B2CBFFF2CB08}" type="sibTrans" cxnId="{864B2E85-58EF-450B-BD1E-969966EA7740}">
      <dgm:prSet/>
      <dgm:spPr/>
      <dgm:t>
        <a:bodyPr/>
        <a:lstStyle/>
        <a:p>
          <a:endParaRPr lang="en-US"/>
        </a:p>
      </dgm:t>
    </dgm:pt>
    <dgm:pt modelId="{673B034C-0A7C-4A69-9213-3011491D2B34}">
      <dgm:prSet/>
      <dgm:spPr/>
      <dgm:t>
        <a:bodyPr/>
        <a:lstStyle/>
        <a:p>
          <a:r>
            <a:rPr lang="en-US"/>
            <a:t>International Owners of 183 HVI dogs</a:t>
          </a:r>
        </a:p>
      </dgm:t>
    </dgm:pt>
    <dgm:pt modelId="{ED09900D-FBC7-4E0D-B56D-068BA0A0C1D8}" type="parTrans" cxnId="{D963046A-172F-44B4-924A-98B9968EEAFA}">
      <dgm:prSet/>
      <dgm:spPr/>
      <dgm:t>
        <a:bodyPr/>
        <a:lstStyle/>
        <a:p>
          <a:endParaRPr lang="en-US"/>
        </a:p>
      </dgm:t>
    </dgm:pt>
    <dgm:pt modelId="{FB6562EB-89A5-45D3-B50A-4DA8E8F62D70}" type="sibTrans" cxnId="{D963046A-172F-44B4-924A-98B9968EEAFA}">
      <dgm:prSet/>
      <dgm:spPr/>
      <dgm:t>
        <a:bodyPr/>
        <a:lstStyle/>
        <a:p>
          <a:endParaRPr lang="en-US"/>
        </a:p>
      </dgm:t>
    </dgm:pt>
    <dgm:pt modelId="{AEE640E7-9993-4511-82AD-6E72192CD3B2}">
      <dgm:prSet/>
      <dgm:spPr/>
      <dgm:t>
        <a:bodyPr/>
        <a:lstStyle/>
        <a:p>
          <a:r>
            <a:rPr lang="en-US"/>
            <a:t>277 dogs with no disability</a:t>
          </a:r>
        </a:p>
      </dgm:t>
    </dgm:pt>
    <dgm:pt modelId="{C12C925B-A619-4436-A9C0-ACE719F395CF}" type="parTrans" cxnId="{DA43266E-BD03-45EA-BBA7-E5017FDADCFF}">
      <dgm:prSet/>
      <dgm:spPr/>
      <dgm:t>
        <a:bodyPr/>
        <a:lstStyle/>
        <a:p>
          <a:endParaRPr lang="en-US"/>
        </a:p>
      </dgm:t>
    </dgm:pt>
    <dgm:pt modelId="{6E65572E-3FA4-48CB-BBA7-C7DEFC40ACB5}" type="sibTrans" cxnId="{DA43266E-BD03-45EA-BBA7-E5017FDADCFF}">
      <dgm:prSet/>
      <dgm:spPr/>
      <dgm:t>
        <a:bodyPr/>
        <a:lstStyle/>
        <a:p>
          <a:endParaRPr lang="en-US"/>
        </a:p>
      </dgm:t>
    </dgm:pt>
    <dgm:pt modelId="{BA3EE575-7338-43CF-AD6E-5B9E828F2D5B}" type="pres">
      <dgm:prSet presAssocID="{81661C76-DE19-43F9-B9A5-406F8AE3D77F}" presName="linear" presStyleCnt="0">
        <dgm:presLayoutVars>
          <dgm:animLvl val="lvl"/>
          <dgm:resizeHandles val="exact"/>
        </dgm:presLayoutVars>
      </dgm:prSet>
      <dgm:spPr/>
    </dgm:pt>
    <dgm:pt modelId="{7E2B7069-1B6E-4C7C-AF72-CDC1CFD8946F}" type="pres">
      <dgm:prSet presAssocID="{3DE7879D-5B0E-4E47-B7B8-E9ED82218E48}" presName="parentText" presStyleLbl="node1" presStyleIdx="0" presStyleCnt="5">
        <dgm:presLayoutVars>
          <dgm:chMax val="0"/>
          <dgm:bulletEnabled val="1"/>
        </dgm:presLayoutVars>
      </dgm:prSet>
      <dgm:spPr/>
    </dgm:pt>
    <dgm:pt modelId="{E77442DE-2D31-44F6-B1C8-010F3462B176}" type="pres">
      <dgm:prSet presAssocID="{3DE7879D-5B0E-4E47-B7B8-E9ED82218E48}" presName="childText" presStyleLbl="revTx" presStyleIdx="0" presStyleCnt="1">
        <dgm:presLayoutVars>
          <dgm:bulletEnabled val="1"/>
        </dgm:presLayoutVars>
      </dgm:prSet>
      <dgm:spPr/>
    </dgm:pt>
    <dgm:pt modelId="{7EC335A5-8645-48A0-B53D-C21088D1FC27}" type="pres">
      <dgm:prSet presAssocID="{B8623C3C-51F0-4376-BEAF-22E88E32D44E}" presName="parentText" presStyleLbl="node1" presStyleIdx="1" presStyleCnt="5">
        <dgm:presLayoutVars>
          <dgm:chMax val="0"/>
          <dgm:bulletEnabled val="1"/>
        </dgm:presLayoutVars>
      </dgm:prSet>
      <dgm:spPr/>
    </dgm:pt>
    <dgm:pt modelId="{6740EB97-7228-4A3E-A969-C8D137D5D612}" type="pres">
      <dgm:prSet presAssocID="{81041B6D-2E4D-47C6-9D5F-7CA1561F355C}" presName="spacer" presStyleCnt="0"/>
      <dgm:spPr/>
    </dgm:pt>
    <dgm:pt modelId="{2B81F7A1-1026-478A-AAF5-D6465A608C8D}" type="pres">
      <dgm:prSet presAssocID="{F2716E97-A24E-47B6-A5AE-A108B5E789FC}" presName="parentText" presStyleLbl="node1" presStyleIdx="2" presStyleCnt="5">
        <dgm:presLayoutVars>
          <dgm:chMax val="0"/>
          <dgm:bulletEnabled val="1"/>
        </dgm:presLayoutVars>
      </dgm:prSet>
      <dgm:spPr/>
    </dgm:pt>
    <dgm:pt modelId="{23F18F88-7C2B-4E98-B5DD-65DD09754CBD}" type="pres">
      <dgm:prSet presAssocID="{3F897F40-238B-449F-8D1D-B2CBFFF2CB08}" presName="spacer" presStyleCnt="0"/>
      <dgm:spPr/>
    </dgm:pt>
    <dgm:pt modelId="{C701B4B5-DCA8-4B22-84F7-3288B9952CEA}" type="pres">
      <dgm:prSet presAssocID="{673B034C-0A7C-4A69-9213-3011491D2B34}" presName="parentText" presStyleLbl="node1" presStyleIdx="3" presStyleCnt="5">
        <dgm:presLayoutVars>
          <dgm:chMax val="0"/>
          <dgm:bulletEnabled val="1"/>
        </dgm:presLayoutVars>
      </dgm:prSet>
      <dgm:spPr/>
    </dgm:pt>
    <dgm:pt modelId="{57E90634-3708-41BE-92EC-DCA9B164181C}" type="pres">
      <dgm:prSet presAssocID="{FB6562EB-89A5-45D3-B50A-4DA8E8F62D70}" presName="spacer" presStyleCnt="0"/>
      <dgm:spPr/>
    </dgm:pt>
    <dgm:pt modelId="{47E82205-3071-4903-B7B3-68EA7038DCDA}" type="pres">
      <dgm:prSet presAssocID="{AEE640E7-9993-4511-82AD-6E72192CD3B2}" presName="parentText" presStyleLbl="node1" presStyleIdx="4" presStyleCnt="5">
        <dgm:presLayoutVars>
          <dgm:chMax val="0"/>
          <dgm:bulletEnabled val="1"/>
        </dgm:presLayoutVars>
      </dgm:prSet>
      <dgm:spPr/>
    </dgm:pt>
  </dgm:ptLst>
  <dgm:cxnLst>
    <dgm:cxn modelId="{F444F603-1B38-4263-AD87-D1EAAB3785D7}" type="presOf" srcId="{673B034C-0A7C-4A69-9213-3011491D2B34}" destId="{C701B4B5-DCA8-4B22-84F7-3288B9952CEA}" srcOrd="0" destOrd="0" presId="urn:microsoft.com/office/officeart/2005/8/layout/vList2"/>
    <dgm:cxn modelId="{F3C59C1C-DE80-4D8A-B5E1-D3BD703B9D99}" type="presOf" srcId="{A4E8B2F4-8960-415E-906E-C5F21CEED0BF}" destId="{E77442DE-2D31-44F6-B1C8-010F3462B176}" srcOrd="0" destOrd="3" presId="urn:microsoft.com/office/officeart/2005/8/layout/vList2"/>
    <dgm:cxn modelId="{DA851727-D452-4984-813F-F23A7658CC06}" type="presOf" srcId="{B8623C3C-51F0-4376-BEAF-22E88E32D44E}" destId="{7EC335A5-8645-48A0-B53D-C21088D1FC27}" srcOrd="0" destOrd="0" presId="urn:microsoft.com/office/officeart/2005/8/layout/vList2"/>
    <dgm:cxn modelId="{6ABD1A2F-7D43-4CAA-B9A5-588AA07E0404}" srcId="{3DE7879D-5B0E-4E47-B7B8-E9ED82218E48}" destId="{876E9F99-4EA4-4E57-B10E-EBA40240C5C6}" srcOrd="0" destOrd="0" parTransId="{72B9849C-263D-40CB-AAE9-FF2986AB1600}" sibTransId="{BD94F3D0-73DE-4D4B-8A05-8634E72DD129}"/>
    <dgm:cxn modelId="{4F7CCC30-4818-4D39-B8CA-CE8CB2148EC1}" srcId="{3DE7879D-5B0E-4E47-B7B8-E9ED82218E48}" destId="{C9FC7BFB-8723-4297-8011-10F4FCCA71D7}" srcOrd="1" destOrd="0" parTransId="{A4E4C1D5-8FD8-4175-B72C-9F0BC70C1BDB}" sibTransId="{0AB58332-73D8-4E69-8130-968DE4027B0D}"/>
    <dgm:cxn modelId="{9F948B3A-3DF4-48C6-AA42-BFA632CB2405}" type="presOf" srcId="{876E9F99-4EA4-4E57-B10E-EBA40240C5C6}" destId="{E77442DE-2D31-44F6-B1C8-010F3462B176}" srcOrd="0" destOrd="0" presId="urn:microsoft.com/office/officeart/2005/8/layout/vList2"/>
    <dgm:cxn modelId="{89D66B5C-104F-418C-9236-FFB8FD30CE5B}" srcId="{3DE7879D-5B0E-4E47-B7B8-E9ED82218E48}" destId="{A4E8B2F4-8960-415E-906E-C5F21CEED0BF}" srcOrd="3" destOrd="0" parTransId="{AA8CE6FB-1AB1-4188-B873-9B9D4D242AD9}" sibTransId="{9DE18F10-F40A-41AC-B750-368B71B66248}"/>
    <dgm:cxn modelId="{FB42D062-2854-4245-9CFA-F6DDC6DE4E8C}" srcId="{81661C76-DE19-43F9-B9A5-406F8AE3D77F}" destId="{3DE7879D-5B0E-4E47-B7B8-E9ED82218E48}" srcOrd="0" destOrd="0" parTransId="{8700C7B2-63CC-4B23-BB77-DEA7B688032D}" sibTransId="{3D7A8D8E-7649-400D-AA18-A7A38F3EFB08}"/>
    <dgm:cxn modelId="{D963046A-172F-44B4-924A-98B9968EEAFA}" srcId="{81661C76-DE19-43F9-B9A5-406F8AE3D77F}" destId="{673B034C-0A7C-4A69-9213-3011491D2B34}" srcOrd="3" destOrd="0" parTransId="{ED09900D-FBC7-4E0D-B56D-068BA0A0C1D8}" sibTransId="{FB6562EB-89A5-45D3-B50A-4DA8E8F62D70}"/>
    <dgm:cxn modelId="{DA43266E-BD03-45EA-BBA7-E5017FDADCFF}" srcId="{81661C76-DE19-43F9-B9A5-406F8AE3D77F}" destId="{AEE640E7-9993-4511-82AD-6E72192CD3B2}" srcOrd="4" destOrd="0" parTransId="{C12C925B-A619-4436-A9C0-ACE719F395CF}" sibTransId="{6E65572E-3FA4-48CB-BBA7-C7DEFC40ACB5}"/>
    <dgm:cxn modelId="{7288D94F-34BE-4F06-B546-359D9A45C287}" type="presOf" srcId="{B9458E9E-2E6F-49D9-A47B-D516D16B245B}" destId="{E77442DE-2D31-44F6-B1C8-010F3462B176}" srcOrd="0" destOrd="4" presId="urn:microsoft.com/office/officeart/2005/8/layout/vList2"/>
    <dgm:cxn modelId="{655C9655-BA41-4890-9B93-91D4D2E47515}" srcId="{3DE7879D-5B0E-4E47-B7B8-E9ED82218E48}" destId="{BF14023B-9F49-4409-A419-8FBD04BCF713}" srcOrd="2" destOrd="0" parTransId="{A5FCF247-4F07-47AC-BE4D-3FC5BD4421AA}" sibTransId="{21B21B43-B8AD-4DEE-8309-7ABE5A1D9DCF}"/>
    <dgm:cxn modelId="{864B2E85-58EF-450B-BD1E-969966EA7740}" srcId="{81661C76-DE19-43F9-B9A5-406F8AE3D77F}" destId="{F2716E97-A24E-47B6-A5AE-A108B5E789FC}" srcOrd="2" destOrd="0" parTransId="{CAB3DFF3-B33D-49FA-9E25-28C4D2CC127F}" sibTransId="{3F897F40-238B-449F-8D1D-B2CBFFF2CB08}"/>
    <dgm:cxn modelId="{55A06688-781A-49A7-B820-598942386453}" srcId="{3DE7879D-5B0E-4E47-B7B8-E9ED82218E48}" destId="{B9458E9E-2E6F-49D9-A47B-D516D16B245B}" srcOrd="4" destOrd="0" parTransId="{261F79C8-A865-4221-A700-1FDB16F11DE7}" sibTransId="{07934D30-6774-4100-ADEE-EE547CE0178E}"/>
    <dgm:cxn modelId="{D53007B4-CF38-43B0-8A1C-47FDAE7E87BF}" type="presOf" srcId="{81661C76-DE19-43F9-B9A5-406F8AE3D77F}" destId="{BA3EE575-7338-43CF-AD6E-5B9E828F2D5B}" srcOrd="0" destOrd="0" presId="urn:microsoft.com/office/officeart/2005/8/layout/vList2"/>
    <dgm:cxn modelId="{64B995BB-A9F8-4FBF-AC8E-13636FAF8185}" type="presOf" srcId="{C9FC7BFB-8723-4297-8011-10F4FCCA71D7}" destId="{E77442DE-2D31-44F6-B1C8-010F3462B176}" srcOrd="0" destOrd="1" presId="urn:microsoft.com/office/officeart/2005/8/layout/vList2"/>
    <dgm:cxn modelId="{6EF435C2-E507-4922-89A3-503F36B6C694}" type="presOf" srcId="{AEE640E7-9993-4511-82AD-6E72192CD3B2}" destId="{47E82205-3071-4903-B7B3-68EA7038DCDA}" srcOrd="0" destOrd="0" presId="urn:microsoft.com/office/officeart/2005/8/layout/vList2"/>
    <dgm:cxn modelId="{341EEFC5-3116-4263-8A89-95990A5649BA}" type="presOf" srcId="{F2716E97-A24E-47B6-A5AE-A108B5E789FC}" destId="{2B81F7A1-1026-478A-AAF5-D6465A608C8D}" srcOrd="0" destOrd="0" presId="urn:microsoft.com/office/officeart/2005/8/layout/vList2"/>
    <dgm:cxn modelId="{E03F33C6-F686-4DAB-AFA7-AE788AF2FAD2}" type="presOf" srcId="{BF14023B-9F49-4409-A419-8FBD04BCF713}" destId="{E77442DE-2D31-44F6-B1C8-010F3462B176}" srcOrd="0" destOrd="2" presId="urn:microsoft.com/office/officeart/2005/8/layout/vList2"/>
    <dgm:cxn modelId="{A7BBC7D5-92D8-42C0-BDF6-38D11434EBCF}" type="presOf" srcId="{3DE7879D-5B0E-4E47-B7B8-E9ED82218E48}" destId="{7E2B7069-1B6E-4C7C-AF72-CDC1CFD8946F}" srcOrd="0" destOrd="0" presId="urn:microsoft.com/office/officeart/2005/8/layout/vList2"/>
    <dgm:cxn modelId="{CFD4ADEE-6F15-4A6C-A632-1C8E9FFC2C59}" srcId="{81661C76-DE19-43F9-B9A5-406F8AE3D77F}" destId="{B8623C3C-51F0-4376-BEAF-22E88E32D44E}" srcOrd="1" destOrd="0" parTransId="{0BCB3A00-0182-4713-805B-BD37D30F50D8}" sibTransId="{81041B6D-2E4D-47C6-9D5F-7CA1561F355C}"/>
    <dgm:cxn modelId="{E9F3669E-9BDE-4CD6-A72E-20059C210330}" type="presParOf" srcId="{BA3EE575-7338-43CF-AD6E-5B9E828F2D5B}" destId="{7E2B7069-1B6E-4C7C-AF72-CDC1CFD8946F}" srcOrd="0" destOrd="0" presId="urn:microsoft.com/office/officeart/2005/8/layout/vList2"/>
    <dgm:cxn modelId="{09ECAA8F-922E-45B4-ABFE-19443410A90E}" type="presParOf" srcId="{BA3EE575-7338-43CF-AD6E-5B9E828F2D5B}" destId="{E77442DE-2D31-44F6-B1C8-010F3462B176}" srcOrd="1" destOrd="0" presId="urn:microsoft.com/office/officeart/2005/8/layout/vList2"/>
    <dgm:cxn modelId="{646B0DC2-4FA8-4D9F-B5AA-A2048AB4D327}" type="presParOf" srcId="{BA3EE575-7338-43CF-AD6E-5B9E828F2D5B}" destId="{7EC335A5-8645-48A0-B53D-C21088D1FC27}" srcOrd="2" destOrd="0" presId="urn:microsoft.com/office/officeart/2005/8/layout/vList2"/>
    <dgm:cxn modelId="{6010EF4C-D0EC-4AEC-8601-8176232153BB}" type="presParOf" srcId="{BA3EE575-7338-43CF-AD6E-5B9E828F2D5B}" destId="{6740EB97-7228-4A3E-A969-C8D137D5D612}" srcOrd="3" destOrd="0" presId="urn:microsoft.com/office/officeart/2005/8/layout/vList2"/>
    <dgm:cxn modelId="{A9704791-AEAF-47A2-B8EE-E76C66F331FC}" type="presParOf" srcId="{BA3EE575-7338-43CF-AD6E-5B9E828F2D5B}" destId="{2B81F7A1-1026-478A-AAF5-D6465A608C8D}" srcOrd="4" destOrd="0" presId="urn:microsoft.com/office/officeart/2005/8/layout/vList2"/>
    <dgm:cxn modelId="{F615C90F-0B92-4711-9215-2DA1D8BCB100}" type="presParOf" srcId="{BA3EE575-7338-43CF-AD6E-5B9E828F2D5B}" destId="{23F18F88-7C2B-4E98-B5DD-65DD09754CBD}" srcOrd="5" destOrd="0" presId="urn:microsoft.com/office/officeart/2005/8/layout/vList2"/>
    <dgm:cxn modelId="{0BB6BCEF-6613-4D34-8110-4D1164D37AF3}" type="presParOf" srcId="{BA3EE575-7338-43CF-AD6E-5B9E828F2D5B}" destId="{C701B4B5-DCA8-4B22-84F7-3288B9952CEA}" srcOrd="6" destOrd="0" presId="urn:microsoft.com/office/officeart/2005/8/layout/vList2"/>
    <dgm:cxn modelId="{C20F4177-88CA-42BF-89D5-9FE4DB3414F6}" type="presParOf" srcId="{BA3EE575-7338-43CF-AD6E-5B9E828F2D5B}" destId="{57E90634-3708-41BE-92EC-DCA9B164181C}" srcOrd="7" destOrd="0" presId="urn:microsoft.com/office/officeart/2005/8/layout/vList2"/>
    <dgm:cxn modelId="{DA68649B-A6A9-4196-9BE1-AE48D0B1070F}" type="presParOf" srcId="{BA3EE575-7338-43CF-AD6E-5B9E828F2D5B}" destId="{47E82205-3071-4903-B7B3-68EA7038DCD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E5BA636-FA49-4302-827D-1D3173183B64}"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90EA2C06-36DC-4176-AA30-092C2A8A3B7A}">
      <dgm:prSet/>
      <dgm:spPr/>
      <dgm:t>
        <a:bodyPr/>
        <a:lstStyle/>
        <a:p>
          <a:r>
            <a:rPr lang="en-US" b="1"/>
            <a:t>Subjects:  </a:t>
          </a:r>
          <a:r>
            <a:rPr lang="en-US"/>
            <a:t>7 HVI dogs and 7 NVH dogs</a:t>
          </a:r>
        </a:p>
      </dgm:t>
    </dgm:pt>
    <dgm:pt modelId="{F9E90E08-687F-448F-997D-4A86D79FBA05}" type="parTrans" cxnId="{BC5211FF-A01F-46D1-87BF-095BAA3A1AAB}">
      <dgm:prSet/>
      <dgm:spPr/>
      <dgm:t>
        <a:bodyPr/>
        <a:lstStyle/>
        <a:p>
          <a:endParaRPr lang="en-US"/>
        </a:p>
      </dgm:t>
    </dgm:pt>
    <dgm:pt modelId="{FA4F3E45-31CB-4194-9348-AE3C9ECADB93}" type="sibTrans" cxnId="{BC5211FF-A01F-46D1-87BF-095BAA3A1AAB}">
      <dgm:prSet/>
      <dgm:spPr/>
      <dgm:t>
        <a:bodyPr/>
        <a:lstStyle/>
        <a:p>
          <a:endParaRPr lang="en-US"/>
        </a:p>
      </dgm:t>
    </dgm:pt>
    <dgm:pt modelId="{FC5537BD-38DA-4450-9A2A-8012301BBDE2}">
      <dgm:prSet/>
      <dgm:spPr/>
      <dgm:t>
        <a:bodyPr/>
        <a:lstStyle/>
        <a:p>
          <a:r>
            <a:rPr lang="en-US"/>
            <a:t>Australian Shepherds, boxers, labs, goldens, mixes, pit bulls</a:t>
          </a:r>
        </a:p>
      </dgm:t>
    </dgm:pt>
    <dgm:pt modelId="{2A1F8F28-CAC4-4A63-99D8-0D15FFD4A7A1}" type="parTrans" cxnId="{6EA69AD3-D4EC-4FD9-A55F-0029345228B3}">
      <dgm:prSet/>
      <dgm:spPr/>
      <dgm:t>
        <a:bodyPr/>
        <a:lstStyle/>
        <a:p>
          <a:endParaRPr lang="en-US"/>
        </a:p>
      </dgm:t>
    </dgm:pt>
    <dgm:pt modelId="{A8385350-DBE1-49AF-9DF6-B6137DFC57C1}" type="sibTrans" cxnId="{6EA69AD3-D4EC-4FD9-A55F-0029345228B3}">
      <dgm:prSet/>
      <dgm:spPr/>
      <dgm:t>
        <a:bodyPr/>
        <a:lstStyle/>
        <a:p>
          <a:endParaRPr lang="en-US"/>
        </a:p>
      </dgm:t>
    </dgm:pt>
    <dgm:pt modelId="{F4D07056-ED0D-4569-A060-7D842496C7AD}">
      <dgm:prSet/>
      <dgm:spPr/>
      <dgm:t>
        <a:bodyPr/>
        <a:lstStyle/>
        <a:p>
          <a:r>
            <a:rPr lang="en-US"/>
            <a:t>Ages ranged from 1 to 8; mean for HVI = 3.5; mean for NHV = 3.7</a:t>
          </a:r>
        </a:p>
      </dgm:t>
    </dgm:pt>
    <dgm:pt modelId="{0F31157A-32C2-4C3C-B393-4554DDAB5B02}" type="parTrans" cxnId="{D31A11D5-DBBE-4571-A0B6-485B43BE80F0}">
      <dgm:prSet/>
      <dgm:spPr/>
      <dgm:t>
        <a:bodyPr/>
        <a:lstStyle/>
        <a:p>
          <a:endParaRPr lang="en-US"/>
        </a:p>
      </dgm:t>
    </dgm:pt>
    <dgm:pt modelId="{EA6A1BAB-E98B-42BE-9E26-CFE2253EB539}" type="sibTrans" cxnId="{D31A11D5-DBBE-4571-A0B6-485B43BE80F0}">
      <dgm:prSet/>
      <dgm:spPr/>
      <dgm:t>
        <a:bodyPr/>
        <a:lstStyle/>
        <a:p>
          <a:endParaRPr lang="en-US"/>
        </a:p>
      </dgm:t>
    </dgm:pt>
    <dgm:pt modelId="{C2EC8734-873A-400F-BC65-F98D1A16AEA4}">
      <dgm:prSet/>
      <dgm:spPr/>
      <dgm:t>
        <a:bodyPr/>
        <a:lstStyle/>
        <a:p>
          <a:r>
            <a:rPr lang="en-US"/>
            <a:t>Dog play dyads were videotaped during 5 minute free play</a:t>
          </a:r>
        </a:p>
      </dgm:t>
    </dgm:pt>
    <dgm:pt modelId="{38506408-7ED7-4ABA-8B8B-04CDFE7C03ED}" type="parTrans" cxnId="{F4DEF9AF-D03F-4C9E-ABD1-9F6E8822D936}">
      <dgm:prSet/>
      <dgm:spPr/>
      <dgm:t>
        <a:bodyPr/>
        <a:lstStyle/>
        <a:p>
          <a:endParaRPr lang="en-US"/>
        </a:p>
      </dgm:t>
    </dgm:pt>
    <dgm:pt modelId="{E713F322-2692-4AF9-B5CC-AA73BEF36DD5}" type="sibTrans" cxnId="{F4DEF9AF-D03F-4C9E-ABD1-9F6E8822D936}">
      <dgm:prSet/>
      <dgm:spPr/>
      <dgm:t>
        <a:bodyPr/>
        <a:lstStyle/>
        <a:p>
          <a:endParaRPr lang="en-US"/>
        </a:p>
      </dgm:t>
    </dgm:pt>
    <dgm:pt modelId="{2E7E9266-2594-4FAA-8366-0F582A9DAB73}">
      <dgm:prSet/>
      <dgm:spPr/>
      <dgm:t>
        <a:bodyPr/>
        <a:lstStyle/>
        <a:p>
          <a:r>
            <a:rPr lang="en-US"/>
            <a:t>Dogs paired in same (e.g., HVI to HVI) or different (HVI to NHV) conditions</a:t>
          </a:r>
        </a:p>
      </dgm:t>
    </dgm:pt>
    <dgm:pt modelId="{FB3BA69F-BF5D-4510-BDB9-A03A39B2493A}" type="parTrans" cxnId="{17EEF432-1E06-4A68-B007-243AFEEF07FE}">
      <dgm:prSet/>
      <dgm:spPr/>
      <dgm:t>
        <a:bodyPr/>
        <a:lstStyle/>
        <a:p>
          <a:endParaRPr lang="en-US"/>
        </a:p>
      </dgm:t>
    </dgm:pt>
    <dgm:pt modelId="{3C9C53FD-0A2B-4560-812B-01A9DF8D585B}" type="sibTrans" cxnId="{17EEF432-1E06-4A68-B007-243AFEEF07FE}">
      <dgm:prSet/>
      <dgm:spPr/>
      <dgm:t>
        <a:bodyPr/>
        <a:lstStyle/>
        <a:p>
          <a:endParaRPr lang="en-US"/>
        </a:p>
      </dgm:t>
    </dgm:pt>
    <dgm:pt modelId="{EB3229AF-3BD8-4C30-9A9B-7DEE9B4A9DAD}">
      <dgm:prSet/>
      <dgm:spPr/>
      <dgm:t>
        <a:bodyPr/>
        <a:lstStyle/>
        <a:p>
          <a:r>
            <a:rPr lang="en-US" b="1"/>
            <a:t>Data analysis: </a:t>
          </a:r>
          <a:endParaRPr lang="en-US"/>
        </a:p>
      </dgm:t>
    </dgm:pt>
    <dgm:pt modelId="{1D2EA030-3985-4967-9ED8-533F0C0BD2A4}" type="parTrans" cxnId="{6AB4695E-3F8F-4592-AE78-905AAF139C4A}">
      <dgm:prSet/>
      <dgm:spPr/>
      <dgm:t>
        <a:bodyPr/>
        <a:lstStyle/>
        <a:p>
          <a:endParaRPr lang="en-US"/>
        </a:p>
      </dgm:t>
    </dgm:pt>
    <dgm:pt modelId="{E88B68CE-38AA-433C-B67C-8FB2035C0F96}" type="sibTrans" cxnId="{6AB4695E-3F8F-4592-AE78-905AAF139C4A}">
      <dgm:prSet/>
      <dgm:spPr/>
      <dgm:t>
        <a:bodyPr/>
        <a:lstStyle/>
        <a:p>
          <a:endParaRPr lang="en-US"/>
        </a:p>
      </dgm:t>
    </dgm:pt>
    <dgm:pt modelId="{29B4B8C2-FC92-49E6-AE74-39AEC4AF53EE}">
      <dgm:prSet/>
      <dgm:spPr/>
      <dgm:t>
        <a:bodyPr/>
        <a:lstStyle/>
        <a:p>
          <a:r>
            <a:rPr lang="en-US"/>
            <a:t>Videotape sessions analyzed using 10-sec point in time sampling. </a:t>
          </a:r>
        </a:p>
      </dgm:t>
    </dgm:pt>
    <dgm:pt modelId="{D0CC21DF-8B7B-4E27-ABA4-788E8FF04E67}" type="parTrans" cxnId="{83731569-9308-4610-8AAE-AEDFB5A158BC}">
      <dgm:prSet/>
      <dgm:spPr/>
      <dgm:t>
        <a:bodyPr/>
        <a:lstStyle/>
        <a:p>
          <a:endParaRPr lang="en-US"/>
        </a:p>
      </dgm:t>
    </dgm:pt>
    <dgm:pt modelId="{933FC05A-CC41-4014-880A-8E27BB6F10A1}" type="sibTrans" cxnId="{83731569-9308-4610-8AAE-AEDFB5A158BC}">
      <dgm:prSet/>
      <dgm:spPr/>
      <dgm:t>
        <a:bodyPr/>
        <a:lstStyle/>
        <a:p>
          <a:endParaRPr lang="en-US"/>
        </a:p>
      </dgm:t>
    </dgm:pt>
    <dgm:pt modelId="{7033050C-D158-497F-BEAE-230BE2E5314A}">
      <dgm:prSet/>
      <dgm:spPr/>
      <dgm:t>
        <a:bodyPr/>
        <a:lstStyle/>
        <a:p>
          <a:r>
            <a:rPr lang="en-US"/>
            <a:t>Horowitz’s play scale</a:t>
          </a:r>
        </a:p>
      </dgm:t>
    </dgm:pt>
    <dgm:pt modelId="{1528610A-FAEF-4987-AC44-FC9F31DAB391}" type="parTrans" cxnId="{E5B0F596-D949-4D25-9FCC-BCA60FBC0BCC}">
      <dgm:prSet/>
      <dgm:spPr/>
      <dgm:t>
        <a:bodyPr/>
        <a:lstStyle/>
        <a:p>
          <a:endParaRPr lang="en-US"/>
        </a:p>
      </dgm:t>
    </dgm:pt>
    <dgm:pt modelId="{CA1118ED-5076-498B-8253-FFF7DED1E375}" type="sibTrans" cxnId="{E5B0F596-D949-4D25-9FCC-BCA60FBC0BCC}">
      <dgm:prSet/>
      <dgm:spPr/>
      <dgm:t>
        <a:bodyPr/>
        <a:lstStyle/>
        <a:p>
          <a:endParaRPr lang="en-US"/>
        </a:p>
      </dgm:t>
    </dgm:pt>
    <dgm:pt modelId="{D66486B5-5ABA-4F35-A845-9C150BB48CF5}">
      <dgm:prSet/>
      <dgm:spPr/>
      <dgm:t>
        <a:bodyPr/>
        <a:lstStyle/>
        <a:p>
          <a:r>
            <a:rPr lang="en-US" i="1"/>
            <a:t>Play signals: </a:t>
          </a:r>
          <a:endParaRPr lang="en-US"/>
        </a:p>
      </dgm:t>
    </dgm:pt>
    <dgm:pt modelId="{AE7F5C43-47CD-443D-A81B-9641B74CF859}" type="parTrans" cxnId="{A6C75AEE-AB6A-4610-BFFD-00AB90D0762A}">
      <dgm:prSet/>
      <dgm:spPr/>
      <dgm:t>
        <a:bodyPr/>
        <a:lstStyle/>
        <a:p>
          <a:endParaRPr lang="en-US"/>
        </a:p>
      </dgm:t>
    </dgm:pt>
    <dgm:pt modelId="{8B15435B-2E28-4058-9923-D66921310333}" type="sibTrans" cxnId="{A6C75AEE-AB6A-4610-BFFD-00AB90D0762A}">
      <dgm:prSet/>
      <dgm:spPr/>
      <dgm:t>
        <a:bodyPr/>
        <a:lstStyle/>
        <a:p>
          <a:endParaRPr lang="en-US"/>
        </a:p>
      </dgm:t>
    </dgm:pt>
    <dgm:pt modelId="{9FF43DD3-1223-41B0-9DFB-17A7BB0778AD}">
      <dgm:prSet/>
      <dgm:spPr/>
      <dgm:t>
        <a:bodyPr/>
        <a:lstStyle/>
        <a:p>
          <a:r>
            <a:rPr lang="en-US" i="1"/>
            <a:t>Attention getting play behavior</a:t>
          </a:r>
          <a:endParaRPr lang="en-US"/>
        </a:p>
      </dgm:t>
    </dgm:pt>
    <dgm:pt modelId="{86BA05B3-77A8-4344-9708-94D8234066E5}" type="parTrans" cxnId="{E929A3E5-B18A-48F7-A105-8F7FF803A7CD}">
      <dgm:prSet/>
      <dgm:spPr/>
      <dgm:t>
        <a:bodyPr/>
        <a:lstStyle/>
        <a:p>
          <a:endParaRPr lang="en-US"/>
        </a:p>
      </dgm:t>
    </dgm:pt>
    <dgm:pt modelId="{896F73B3-ED10-44E9-AF88-9F95329EA91F}" type="sibTrans" cxnId="{E929A3E5-B18A-48F7-A105-8F7FF803A7CD}">
      <dgm:prSet/>
      <dgm:spPr/>
      <dgm:t>
        <a:bodyPr/>
        <a:lstStyle/>
        <a:p>
          <a:endParaRPr lang="en-US"/>
        </a:p>
      </dgm:t>
    </dgm:pt>
    <dgm:pt modelId="{61F3BF8D-1F11-465F-831C-ED7D2F992F92}">
      <dgm:prSet/>
      <dgm:spPr/>
      <dgm:t>
        <a:bodyPr/>
        <a:lstStyle/>
        <a:p>
          <a:r>
            <a:rPr lang="en-US" i="1"/>
            <a:t>Non-attention getting play behavior</a:t>
          </a:r>
          <a:endParaRPr lang="en-US"/>
        </a:p>
      </dgm:t>
    </dgm:pt>
    <dgm:pt modelId="{F87E4636-F85E-41AC-8BBD-1829106EBDF1}" type="parTrans" cxnId="{B96271D3-BD6F-4D3E-8B57-342E7A8FCFF3}">
      <dgm:prSet/>
      <dgm:spPr/>
      <dgm:t>
        <a:bodyPr/>
        <a:lstStyle/>
        <a:p>
          <a:endParaRPr lang="en-US"/>
        </a:p>
      </dgm:t>
    </dgm:pt>
    <dgm:pt modelId="{9786F7B5-5D3F-4E25-8C73-0548FB0B8D02}" type="sibTrans" cxnId="{B96271D3-BD6F-4D3E-8B57-342E7A8FCFF3}">
      <dgm:prSet/>
      <dgm:spPr/>
      <dgm:t>
        <a:bodyPr/>
        <a:lstStyle/>
        <a:p>
          <a:endParaRPr lang="en-US"/>
        </a:p>
      </dgm:t>
    </dgm:pt>
    <dgm:pt modelId="{E81AE850-04D1-474A-93F5-0DAB76D481D7}">
      <dgm:prSet/>
      <dgm:spPr/>
      <dgm:t>
        <a:bodyPr/>
        <a:lstStyle/>
        <a:p>
          <a:r>
            <a:rPr lang="en-US" i="1"/>
            <a:t>Other non-play behaviors</a:t>
          </a:r>
          <a:endParaRPr lang="en-US"/>
        </a:p>
      </dgm:t>
    </dgm:pt>
    <dgm:pt modelId="{339CFE0E-5207-4B94-9044-9AF3368A4D46}" type="parTrans" cxnId="{2C264F67-9CF8-4BF2-B059-E18ABBF2FA06}">
      <dgm:prSet/>
      <dgm:spPr/>
      <dgm:t>
        <a:bodyPr/>
        <a:lstStyle/>
        <a:p>
          <a:endParaRPr lang="en-US"/>
        </a:p>
      </dgm:t>
    </dgm:pt>
    <dgm:pt modelId="{2096555C-C6FA-4645-ADE9-8C7FE5BA0164}" type="sibTrans" cxnId="{2C264F67-9CF8-4BF2-B059-E18ABBF2FA06}">
      <dgm:prSet/>
      <dgm:spPr/>
      <dgm:t>
        <a:bodyPr/>
        <a:lstStyle/>
        <a:p>
          <a:endParaRPr lang="en-US"/>
        </a:p>
      </dgm:t>
    </dgm:pt>
    <dgm:pt modelId="{D6B00E88-0D8B-482F-B1A0-0FC3A538C0DC}" type="pres">
      <dgm:prSet presAssocID="{0E5BA636-FA49-4302-827D-1D3173183B64}" presName="linear" presStyleCnt="0">
        <dgm:presLayoutVars>
          <dgm:dir/>
          <dgm:animLvl val="lvl"/>
          <dgm:resizeHandles val="exact"/>
        </dgm:presLayoutVars>
      </dgm:prSet>
      <dgm:spPr/>
    </dgm:pt>
    <dgm:pt modelId="{91736E3B-13A7-41D8-8958-EA9699715990}" type="pres">
      <dgm:prSet presAssocID="{90EA2C06-36DC-4176-AA30-092C2A8A3B7A}" presName="parentLin" presStyleCnt="0"/>
      <dgm:spPr/>
    </dgm:pt>
    <dgm:pt modelId="{163B72EB-C5C4-45F6-B34F-206EA207A90D}" type="pres">
      <dgm:prSet presAssocID="{90EA2C06-36DC-4176-AA30-092C2A8A3B7A}" presName="parentLeftMargin" presStyleLbl="node1" presStyleIdx="0" presStyleCnt="2"/>
      <dgm:spPr/>
    </dgm:pt>
    <dgm:pt modelId="{635D5E23-EC44-44CE-8BB5-FF0607506D0A}" type="pres">
      <dgm:prSet presAssocID="{90EA2C06-36DC-4176-AA30-092C2A8A3B7A}" presName="parentText" presStyleLbl="node1" presStyleIdx="0" presStyleCnt="2">
        <dgm:presLayoutVars>
          <dgm:chMax val="0"/>
          <dgm:bulletEnabled val="1"/>
        </dgm:presLayoutVars>
      </dgm:prSet>
      <dgm:spPr/>
    </dgm:pt>
    <dgm:pt modelId="{60CC1F32-897F-4451-8A9F-6AB009531A36}" type="pres">
      <dgm:prSet presAssocID="{90EA2C06-36DC-4176-AA30-092C2A8A3B7A}" presName="negativeSpace" presStyleCnt="0"/>
      <dgm:spPr/>
    </dgm:pt>
    <dgm:pt modelId="{F9940F98-FB8F-4088-9082-940FC36C2436}" type="pres">
      <dgm:prSet presAssocID="{90EA2C06-36DC-4176-AA30-092C2A8A3B7A}" presName="childText" presStyleLbl="conFgAcc1" presStyleIdx="0" presStyleCnt="2">
        <dgm:presLayoutVars>
          <dgm:bulletEnabled val="1"/>
        </dgm:presLayoutVars>
      </dgm:prSet>
      <dgm:spPr/>
    </dgm:pt>
    <dgm:pt modelId="{2EA61F59-26C2-4557-BF81-5D663364F6C4}" type="pres">
      <dgm:prSet presAssocID="{FA4F3E45-31CB-4194-9348-AE3C9ECADB93}" presName="spaceBetweenRectangles" presStyleCnt="0"/>
      <dgm:spPr/>
    </dgm:pt>
    <dgm:pt modelId="{165C27DB-DADC-4674-9D89-D3B20E4B03FA}" type="pres">
      <dgm:prSet presAssocID="{EB3229AF-3BD8-4C30-9A9B-7DEE9B4A9DAD}" presName="parentLin" presStyleCnt="0"/>
      <dgm:spPr/>
    </dgm:pt>
    <dgm:pt modelId="{9C1CBC95-AE10-4B75-9C82-76B88E6A8547}" type="pres">
      <dgm:prSet presAssocID="{EB3229AF-3BD8-4C30-9A9B-7DEE9B4A9DAD}" presName="parentLeftMargin" presStyleLbl="node1" presStyleIdx="0" presStyleCnt="2"/>
      <dgm:spPr/>
    </dgm:pt>
    <dgm:pt modelId="{E63E2A61-0AB4-4C67-89FA-6524B6808568}" type="pres">
      <dgm:prSet presAssocID="{EB3229AF-3BD8-4C30-9A9B-7DEE9B4A9DAD}" presName="parentText" presStyleLbl="node1" presStyleIdx="1" presStyleCnt="2">
        <dgm:presLayoutVars>
          <dgm:chMax val="0"/>
          <dgm:bulletEnabled val="1"/>
        </dgm:presLayoutVars>
      </dgm:prSet>
      <dgm:spPr/>
    </dgm:pt>
    <dgm:pt modelId="{9E221BAC-AE14-45CA-97E9-5EA00A0BE667}" type="pres">
      <dgm:prSet presAssocID="{EB3229AF-3BD8-4C30-9A9B-7DEE9B4A9DAD}" presName="negativeSpace" presStyleCnt="0"/>
      <dgm:spPr/>
    </dgm:pt>
    <dgm:pt modelId="{DA9A3B49-6175-4543-9350-E324DC0D29B9}" type="pres">
      <dgm:prSet presAssocID="{EB3229AF-3BD8-4C30-9A9B-7DEE9B4A9DAD}" presName="childText" presStyleLbl="conFgAcc1" presStyleIdx="1" presStyleCnt="2">
        <dgm:presLayoutVars>
          <dgm:bulletEnabled val="1"/>
        </dgm:presLayoutVars>
      </dgm:prSet>
      <dgm:spPr/>
    </dgm:pt>
  </dgm:ptLst>
  <dgm:cxnLst>
    <dgm:cxn modelId="{92AFF815-5041-43A3-9CFF-86E38F51EFA9}" type="presOf" srcId="{61F3BF8D-1F11-465F-831C-ED7D2F992F92}" destId="{DA9A3B49-6175-4543-9350-E324DC0D29B9}" srcOrd="0" destOrd="4" presId="urn:microsoft.com/office/officeart/2005/8/layout/list1"/>
    <dgm:cxn modelId="{BF61D316-6AB6-4FD6-B9F0-29CFA1181769}" type="presOf" srcId="{9FF43DD3-1223-41B0-9DFB-17A7BB0778AD}" destId="{DA9A3B49-6175-4543-9350-E324DC0D29B9}" srcOrd="0" destOrd="3" presId="urn:microsoft.com/office/officeart/2005/8/layout/list1"/>
    <dgm:cxn modelId="{CF1A472A-979F-4E26-B725-52F35BB98602}" type="presOf" srcId="{2E7E9266-2594-4FAA-8366-0F582A9DAB73}" destId="{F9940F98-FB8F-4088-9082-940FC36C2436}" srcOrd="0" destOrd="3" presId="urn:microsoft.com/office/officeart/2005/8/layout/list1"/>
    <dgm:cxn modelId="{17EEF432-1E06-4A68-B007-243AFEEF07FE}" srcId="{90EA2C06-36DC-4176-AA30-092C2A8A3B7A}" destId="{2E7E9266-2594-4FAA-8366-0F582A9DAB73}" srcOrd="3" destOrd="0" parTransId="{FB3BA69F-BF5D-4510-BDB9-A03A39B2493A}" sibTransId="{3C9C53FD-0A2B-4560-812B-01A9DF8D585B}"/>
    <dgm:cxn modelId="{79D85D34-7909-46FB-8332-6E86F13BB067}" type="presOf" srcId="{29B4B8C2-FC92-49E6-AE74-39AEC4AF53EE}" destId="{DA9A3B49-6175-4543-9350-E324DC0D29B9}" srcOrd="0" destOrd="0" presId="urn:microsoft.com/office/officeart/2005/8/layout/list1"/>
    <dgm:cxn modelId="{2AEE0F3B-31C9-4B6A-BBCD-8AA3F1B40B66}" type="presOf" srcId="{90EA2C06-36DC-4176-AA30-092C2A8A3B7A}" destId="{163B72EB-C5C4-45F6-B34F-206EA207A90D}" srcOrd="0" destOrd="0" presId="urn:microsoft.com/office/officeart/2005/8/layout/list1"/>
    <dgm:cxn modelId="{2B672A3E-5C65-48F2-BD67-0E99F588CA28}" type="presOf" srcId="{FC5537BD-38DA-4450-9A2A-8012301BBDE2}" destId="{F9940F98-FB8F-4088-9082-940FC36C2436}" srcOrd="0" destOrd="0" presId="urn:microsoft.com/office/officeart/2005/8/layout/list1"/>
    <dgm:cxn modelId="{6AB4695E-3F8F-4592-AE78-905AAF139C4A}" srcId="{0E5BA636-FA49-4302-827D-1D3173183B64}" destId="{EB3229AF-3BD8-4C30-9A9B-7DEE9B4A9DAD}" srcOrd="1" destOrd="0" parTransId="{1D2EA030-3985-4967-9ED8-533F0C0BD2A4}" sibTransId="{E88B68CE-38AA-433C-B67C-8FB2035C0F96}"/>
    <dgm:cxn modelId="{B7CE8465-A4C9-4D3D-BAA5-664FD7A4F1B6}" type="presOf" srcId="{90EA2C06-36DC-4176-AA30-092C2A8A3B7A}" destId="{635D5E23-EC44-44CE-8BB5-FF0607506D0A}" srcOrd="1" destOrd="0" presId="urn:microsoft.com/office/officeart/2005/8/layout/list1"/>
    <dgm:cxn modelId="{99F81267-7F6F-4A9E-A180-1C1373C30359}" type="presOf" srcId="{F4D07056-ED0D-4569-A060-7D842496C7AD}" destId="{F9940F98-FB8F-4088-9082-940FC36C2436}" srcOrd="0" destOrd="1" presId="urn:microsoft.com/office/officeart/2005/8/layout/list1"/>
    <dgm:cxn modelId="{2C264F67-9CF8-4BF2-B059-E18ABBF2FA06}" srcId="{7033050C-D158-497F-BEAE-230BE2E5314A}" destId="{E81AE850-04D1-474A-93F5-0DAB76D481D7}" srcOrd="3" destOrd="0" parTransId="{339CFE0E-5207-4B94-9044-9AF3368A4D46}" sibTransId="{2096555C-C6FA-4645-ADE9-8C7FE5BA0164}"/>
    <dgm:cxn modelId="{83731569-9308-4610-8AAE-AEDFB5A158BC}" srcId="{EB3229AF-3BD8-4C30-9A9B-7DEE9B4A9DAD}" destId="{29B4B8C2-FC92-49E6-AE74-39AEC4AF53EE}" srcOrd="0" destOrd="0" parTransId="{D0CC21DF-8B7B-4E27-ABA4-788E8FF04E67}" sibTransId="{933FC05A-CC41-4014-880A-8E27BB6F10A1}"/>
    <dgm:cxn modelId="{F6949971-3715-4F80-B889-8806D4E5A35E}" type="presOf" srcId="{7033050C-D158-497F-BEAE-230BE2E5314A}" destId="{DA9A3B49-6175-4543-9350-E324DC0D29B9}" srcOrd="0" destOrd="1" presId="urn:microsoft.com/office/officeart/2005/8/layout/list1"/>
    <dgm:cxn modelId="{E63FE17F-9460-44DE-92AE-A80F50B999C4}" type="presOf" srcId="{E81AE850-04D1-474A-93F5-0DAB76D481D7}" destId="{DA9A3B49-6175-4543-9350-E324DC0D29B9}" srcOrd="0" destOrd="5" presId="urn:microsoft.com/office/officeart/2005/8/layout/list1"/>
    <dgm:cxn modelId="{77BBDD84-A0A0-49F0-9092-EB241D1A605E}" type="presOf" srcId="{EB3229AF-3BD8-4C30-9A9B-7DEE9B4A9DAD}" destId="{9C1CBC95-AE10-4B75-9C82-76B88E6A8547}" srcOrd="0" destOrd="0" presId="urn:microsoft.com/office/officeart/2005/8/layout/list1"/>
    <dgm:cxn modelId="{E5B0F596-D949-4D25-9FCC-BCA60FBC0BCC}" srcId="{EB3229AF-3BD8-4C30-9A9B-7DEE9B4A9DAD}" destId="{7033050C-D158-497F-BEAE-230BE2E5314A}" srcOrd="1" destOrd="0" parTransId="{1528610A-FAEF-4987-AC44-FC9F31DAB391}" sibTransId="{CA1118ED-5076-498B-8253-FFF7DED1E375}"/>
    <dgm:cxn modelId="{F4DEF9AF-D03F-4C9E-ABD1-9F6E8822D936}" srcId="{90EA2C06-36DC-4176-AA30-092C2A8A3B7A}" destId="{C2EC8734-873A-400F-BC65-F98D1A16AEA4}" srcOrd="2" destOrd="0" parTransId="{38506408-7ED7-4ABA-8B8B-04CDFE7C03ED}" sibTransId="{E713F322-2692-4AF9-B5CC-AA73BEF36DD5}"/>
    <dgm:cxn modelId="{7D408FBC-A2C0-4482-BF46-674D28E73884}" type="presOf" srcId="{EB3229AF-3BD8-4C30-9A9B-7DEE9B4A9DAD}" destId="{E63E2A61-0AB4-4C67-89FA-6524B6808568}" srcOrd="1" destOrd="0" presId="urn:microsoft.com/office/officeart/2005/8/layout/list1"/>
    <dgm:cxn modelId="{0DF3D7C8-0496-4011-9592-E03A19A5C388}" type="presOf" srcId="{0E5BA636-FA49-4302-827D-1D3173183B64}" destId="{D6B00E88-0D8B-482F-B1A0-0FC3A538C0DC}" srcOrd="0" destOrd="0" presId="urn:microsoft.com/office/officeart/2005/8/layout/list1"/>
    <dgm:cxn modelId="{B96271D3-BD6F-4D3E-8B57-342E7A8FCFF3}" srcId="{7033050C-D158-497F-BEAE-230BE2E5314A}" destId="{61F3BF8D-1F11-465F-831C-ED7D2F992F92}" srcOrd="2" destOrd="0" parTransId="{F87E4636-F85E-41AC-8BBD-1829106EBDF1}" sibTransId="{9786F7B5-5D3F-4E25-8C73-0548FB0B8D02}"/>
    <dgm:cxn modelId="{6EA69AD3-D4EC-4FD9-A55F-0029345228B3}" srcId="{90EA2C06-36DC-4176-AA30-092C2A8A3B7A}" destId="{FC5537BD-38DA-4450-9A2A-8012301BBDE2}" srcOrd="0" destOrd="0" parTransId="{2A1F8F28-CAC4-4A63-99D8-0D15FFD4A7A1}" sibTransId="{A8385350-DBE1-49AF-9DF6-B6137DFC57C1}"/>
    <dgm:cxn modelId="{D31A11D5-DBBE-4571-A0B6-485B43BE80F0}" srcId="{90EA2C06-36DC-4176-AA30-092C2A8A3B7A}" destId="{F4D07056-ED0D-4569-A060-7D842496C7AD}" srcOrd="1" destOrd="0" parTransId="{0F31157A-32C2-4C3C-B393-4554DDAB5B02}" sibTransId="{EA6A1BAB-E98B-42BE-9E26-CFE2253EB539}"/>
    <dgm:cxn modelId="{E929A3E5-B18A-48F7-A105-8F7FF803A7CD}" srcId="{7033050C-D158-497F-BEAE-230BE2E5314A}" destId="{9FF43DD3-1223-41B0-9DFB-17A7BB0778AD}" srcOrd="1" destOrd="0" parTransId="{86BA05B3-77A8-4344-9708-94D8234066E5}" sibTransId="{896F73B3-ED10-44E9-AF88-9F95329EA91F}"/>
    <dgm:cxn modelId="{8545D0EB-02A6-4F69-AE5A-6FF6E5C129CA}" type="presOf" srcId="{D66486B5-5ABA-4F35-A845-9C150BB48CF5}" destId="{DA9A3B49-6175-4543-9350-E324DC0D29B9}" srcOrd="0" destOrd="2" presId="urn:microsoft.com/office/officeart/2005/8/layout/list1"/>
    <dgm:cxn modelId="{A6C75AEE-AB6A-4610-BFFD-00AB90D0762A}" srcId="{7033050C-D158-497F-BEAE-230BE2E5314A}" destId="{D66486B5-5ABA-4F35-A845-9C150BB48CF5}" srcOrd="0" destOrd="0" parTransId="{AE7F5C43-47CD-443D-A81B-9641B74CF859}" sibTransId="{8B15435B-2E28-4058-9923-D66921310333}"/>
    <dgm:cxn modelId="{EC2C62F4-384F-47FC-AC57-4F1A7A9427A8}" type="presOf" srcId="{C2EC8734-873A-400F-BC65-F98D1A16AEA4}" destId="{F9940F98-FB8F-4088-9082-940FC36C2436}" srcOrd="0" destOrd="2" presId="urn:microsoft.com/office/officeart/2005/8/layout/list1"/>
    <dgm:cxn modelId="{BC5211FF-A01F-46D1-87BF-095BAA3A1AAB}" srcId="{0E5BA636-FA49-4302-827D-1D3173183B64}" destId="{90EA2C06-36DC-4176-AA30-092C2A8A3B7A}" srcOrd="0" destOrd="0" parTransId="{F9E90E08-687F-448F-997D-4A86D79FBA05}" sibTransId="{FA4F3E45-31CB-4194-9348-AE3C9ECADB93}"/>
    <dgm:cxn modelId="{C2C88E6D-81C0-4346-8580-2889660ED7B8}" type="presParOf" srcId="{D6B00E88-0D8B-482F-B1A0-0FC3A538C0DC}" destId="{91736E3B-13A7-41D8-8958-EA9699715990}" srcOrd="0" destOrd="0" presId="urn:microsoft.com/office/officeart/2005/8/layout/list1"/>
    <dgm:cxn modelId="{419A1818-1B1D-4AEB-A0AF-BE9C5986AE54}" type="presParOf" srcId="{91736E3B-13A7-41D8-8958-EA9699715990}" destId="{163B72EB-C5C4-45F6-B34F-206EA207A90D}" srcOrd="0" destOrd="0" presId="urn:microsoft.com/office/officeart/2005/8/layout/list1"/>
    <dgm:cxn modelId="{9506FD01-5C24-4E1F-ABBE-58C1A5D1ED2F}" type="presParOf" srcId="{91736E3B-13A7-41D8-8958-EA9699715990}" destId="{635D5E23-EC44-44CE-8BB5-FF0607506D0A}" srcOrd="1" destOrd="0" presId="urn:microsoft.com/office/officeart/2005/8/layout/list1"/>
    <dgm:cxn modelId="{D7C67A77-790E-424E-B771-11AC2164CEEF}" type="presParOf" srcId="{D6B00E88-0D8B-482F-B1A0-0FC3A538C0DC}" destId="{60CC1F32-897F-4451-8A9F-6AB009531A36}" srcOrd="1" destOrd="0" presId="urn:microsoft.com/office/officeart/2005/8/layout/list1"/>
    <dgm:cxn modelId="{381DCF2F-58DD-4204-9D52-66DADEB1B6C9}" type="presParOf" srcId="{D6B00E88-0D8B-482F-B1A0-0FC3A538C0DC}" destId="{F9940F98-FB8F-4088-9082-940FC36C2436}" srcOrd="2" destOrd="0" presId="urn:microsoft.com/office/officeart/2005/8/layout/list1"/>
    <dgm:cxn modelId="{4AC396D0-20A7-42A1-A506-379A96897EB5}" type="presParOf" srcId="{D6B00E88-0D8B-482F-B1A0-0FC3A538C0DC}" destId="{2EA61F59-26C2-4557-BF81-5D663364F6C4}" srcOrd="3" destOrd="0" presId="urn:microsoft.com/office/officeart/2005/8/layout/list1"/>
    <dgm:cxn modelId="{7CAA157B-1A63-425B-84B9-93CE7B22E896}" type="presParOf" srcId="{D6B00E88-0D8B-482F-B1A0-0FC3A538C0DC}" destId="{165C27DB-DADC-4674-9D89-D3B20E4B03FA}" srcOrd="4" destOrd="0" presId="urn:microsoft.com/office/officeart/2005/8/layout/list1"/>
    <dgm:cxn modelId="{0D16900A-27FA-4650-B638-C27724922914}" type="presParOf" srcId="{165C27DB-DADC-4674-9D89-D3B20E4B03FA}" destId="{9C1CBC95-AE10-4B75-9C82-76B88E6A8547}" srcOrd="0" destOrd="0" presId="urn:microsoft.com/office/officeart/2005/8/layout/list1"/>
    <dgm:cxn modelId="{52FC011E-029A-49D1-A269-84DC644AC7FE}" type="presParOf" srcId="{165C27DB-DADC-4674-9D89-D3B20E4B03FA}" destId="{E63E2A61-0AB4-4C67-89FA-6524B6808568}" srcOrd="1" destOrd="0" presId="urn:microsoft.com/office/officeart/2005/8/layout/list1"/>
    <dgm:cxn modelId="{482388C4-A117-48DC-8E67-66CA4386E8FF}" type="presParOf" srcId="{D6B00E88-0D8B-482F-B1A0-0FC3A538C0DC}" destId="{9E221BAC-AE14-45CA-97E9-5EA00A0BE667}" srcOrd="5" destOrd="0" presId="urn:microsoft.com/office/officeart/2005/8/layout/list1"/>
    <dgm:cxn modelId="{7CB659B7-6EA5-4574-AD01-D5872AE7ED3C}" type="presParOf" srcId="{D6B00E88-0D8B-482F-B1A0-0FC3A538C0DC}" destId="{DA9A3B49-6175-4543-9350-E324DC0D29B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CDF8F2-10E8-4EC1-BC0D-325FE574ADF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952FF3D-DD0C-4B90-843B-2F3724BCB72B}">
      <dgm:prSet/>
      <dgm:spPr/>
      <dgm:t>
        <a:bodyPr/>
        <a:lstStyle/>
        <a:p>
          <a:r>
            <a:rPr lang="en-US"/>
            <a:t>Data clearly demonstrate that HVI dogs as a group show differences in social behavior compared to their normal cohorts.</a:t>
          </a:r>
        </a:p>
      </dgm:t>
    </dgm:pt>
    <dgm:pt modelId="{7D757CBB-55BB-4E54-B102-5B01C849A677}" type="parTrans" cxnId="{3EC80538-4649-4FE3-B046-EC0596008E00}">
      <dgm:prSet/>
      <dgm:spPr/>
      <dgm:t>
        <a:bodyPr/>
        <a:lstStyle/>
        <a:p>
          <a:endParaRPr lang="en-US"/>
        </a:p>
      </dgm:t>
    </dgm:pt>
    <dgm:pt modelId="{74504262-D461-4F08-9084-B475ED87FE79}" type="sibTrans" cxnId="{3EC80538-4649-4FE3-B046-EC0596008E00}">
      <dgm:prSet/>
      <dgm:spPr/>
      <dgm:t>
        <a:bodyPr/>
        <a:lstStyle/>
        <a:p>
          <a:endParaRPr lang="en-US"/>
        </a:p>
      </dgm:t>
    </dgm:pt>
    <dgm:pt modelId="{92066E5D-7B3C-4D43-AFF6-4AF4A62BF52B}">
      <dgm:prSet/>
      <dgm:spPr/>
      <dgm:t>
        <a:bodyPr/>
        <a:lstStyle/>
        <a:p>
          <a:r>
            <a:rPr lang="en-US" b="1"/>
            <a:t>Differences  include:</a:t>
          </a:r>
          <a:endParaRPr lang="en-US"/>
        </a:p>
      </dgm:t>
    </dgm:pt>
    <dgm:pt modelId="{03D1F858-5083-46AE-B647-2F5E605A59EC}" type="parTrans" cxnId="{FF854658-90B6-4752-A067-723D670D24C4}">
      <dgm:prSet/>
      <dgm:spPr/>
      <dgm:t>
        <a:bodyPr/>
        <a:lstStyle/>
        <a:p>
          <a:endParaRPr lang="en-US"/>
        </a:p>
      </dgm:t>
    </dgm:pt>
    <dgm:pt modelId="{3373A987-FB2B-4C1E-ACB2-1B61AE10F42D}" type="sibTrans" cxnId="{FF854658-90B6-4752-A067-723D670D24C4}">
      <dgm:prSet/>
      <dgm:spPr/>
      <dgm:t>
        <a:bodyPr/>
        <a:lstStyle/>
        <a:p>
          <a:endParaRPr lang="en-US"/>
        </a:p>
      </dgm:t>
    </dgm:pt>
    <dgm:pt modelId="{AD927246-5952-4A52-98FA-D9EF6A5F4CE3}">
      <dgm:prSet/>
      <dgm:spPr/>
      <dgm:t>
        <a:bodyPr/>
        <a:lstStyle/>
        <a:p>
          <a:r>
            <a:rPr lang="en-US"/>
            <a:t>More physical behavior during play</a:t>
          </a:r>
        </a:p>
      </dgm:t>
    </dgm:pt>
    <dgm:pt modelId="{5B47B5BC-A765-4261-B43D-14383291E78E}" type="parTrans" cxnId="{2CEAB682-77F3-457F-9539-1BB807363CE3}">
      <dgm:prSet/>
      <dgm:spPr/>
      <dgm:t>
        <a:bodyPr/>
        <a:lstStyle/>
        <a:p>
          <a:endParaRPr lang="en-US"/>
        </a:p>
      </dgm:t>
    </dgm:pt>
    <dgm:pt modelId="{40AAC6AE-7610-4F55-A892-14A72011B6E2}" type="sibTrans" cxnId="{2CEAB682-77F3-457F-9539-1BB807363CE3}">
      <dgm:prSet/>
      <dgm:spPr/>
      <dgm:t>
        <a:bodyPr/>
        <a:lstStyle/>
        <a:p>
          <a:endParaRPr lang="en-US"/>
        </a:p>
      </dgm:t>
    </dgm:pt>
    <dgm:pt modelId="{B6A084FE-A7C7-4655-8D80-2618ACF6265D}">
      <dgm:prSet/>
      <dgm:spPr/>
      <dgm:t>
        <a:bodyPr/>
        <a:lstStyle/>
        <a:p>
          <a:r>
            <a:rPr lang="en-US"/>
            <a:t>Perseverative/loud barking during play</a:t>
          </a:r>
        </a:p>
      </dgm:t>
    </dgm:pt>
    <dgm:pt modelId="{617E64AC-7792-4055-A456-3BB72B34FD21}" type="parTrans" cxnId="{0C37E193-0439-4C39-A6D4-804219D8C2A1}">
      <dgm:prSet/>
      <dgm:spPr/>
      <dgm:t>
        <a:bodyPr/>
        <a:lstStyle/>
        <a:p>
          <a:endParaRPr lang="en-US"/>
        </a:p>
      </dgm:t>
    </dgm:pt>
    <dgm:pt modelId="{45422F88-CC4F-408E-8C17-E9A5FD22C0BE}" type="sibTrans" cxnId="{0C37E193-0439-4C39-A6D4-804219D8C2A1}">
      <dgm:prSet/>
      <dgm:spPr/>
      <dgm:t>
        <a:bodyPr/>
        <a:lstStyle/>
        <a:p>
          <a:endParaRPr lang="en-US"/>
        </a:p>
      </dgm:t>
    </dgm:pt>
    <dgm:pt modelId="{132BDAC8-C7CE-4A49-8031-0ADC225F7EA6}">
      <dgm:prSet/>
      <dgm:spPr/>
      <dgm:t>
        <a:bodyPr/>
        <a:lstStyle/>
        <a:p>
          <a:r>
            <a:rPr lang="en-US"/>
            <a:t>Difficulty interpreting social signals from other dogs</a:t>
          </a:r>
        </a:p>
      </dgm:t>
    </dgm:pt>
    <dgm:pt modelId="{7FB4D3C5-6939-441A-BA62-D0819DC4314C}" type="parTrans" cxnId="{57C6F28A-215B-4774-A4A9-D912ACAA3D90}">
      <dgm:prSet/>
      <dgm:spPr/>
      <dgm:t>
        <a:bodyPr/>
        <a:lstStyle/>
        <a:p>
          <a:endParaRPr lang="en-US"/>
        </a:p>
      </dgm:t>
    </dgm:pt>
    <dgm:pt modelId="{D86D864C-E48B-464E-931D-281F8AF29051}" type="sibTrans" cxnId="{57C6F28A-215B-4774-A4A9-D912ACAA3D90}">
      <dgm:prSet/>
      <dgm:spPr/>
      <dgm:t>
        <a:bodyPr/>
        <a:lstStyle/>
        <a:p>
          <a:endParaRPr lang="en-US"/>
        </a:p>
      </dgm:t>
    </dgm:pt>
    <dgm:pt modelId="{4987C785-2F78-4183-9D6E-21170FEBBE13}">
      <dgm:prSet/>
      <dgm:spPr/>
      <dgm:t>
        <a:bodyPr/>
        <a:lstStyle/>
        <a:p>
          <a:r>
            <a:rPr lang="en-US"/>
            <a:t>Greater  separation anxiety for their human</a:t>
          </a:r>
        </a:p>
      </dgm:t>
    </dgm:pt>
    <dgm:pt modelId="{6A45E79E-F304-424B-A4EB-83836A58F2F3}" type="parTrans" cxnId="{3F0D2593-8F74-4AEA-BB74-1CC20C258C5F}">
      <dgm:prSet/>
      <dgm:spPr/>
      <dgm:t>
        <a:bodyPr/>
        <a:lstStyle/>
        <a:p>
          <a:endParaRPr lang="en-US"/>
        </a:p>
      </dgm:t>
    </dgm:pt>
    <dgm:pt modelId="{2C9BA3DA-6FEB-4B63-96B8-91C9DDC76827}" type="sibTrans" cxnId="{3F0D2593-8F74-4AEA-BB74-1CC20C258C5F}">
      <dgm:prSet/>
      <dgm:spPr/>
      <dgm:t>
        <a:bodyPr/>
        <a:lstStyle/>
        <a:p>
          <a:endParaRPr lang="en-US"/>
        </a:p>
      </dgm:t>
    </dgm:pt>
    <dgm:pt modelId="{B6DA2E39-D02D-4352-AE47-7C2591AEDA84}">
      <dgm:prSet/>
      <dgm:spPr/>
      <dgm:t>
        <a:bodyPr/>
        <a:lstStyle/>
        <a:p>
          <a:r>
            <a:rPr lang="en-US"/>
            <a:t>More reliance on human signaling compared to dog cohorts</a:t>
          </a:r>
        </a:p>
      </dgm:t>
    </dgm:pt>
    <dgm:pt modelId="{F8D6DAD9-164C-4E92-88FE-569088762AD5}" type="parTrans" cxnId="{6B0240CF-5B5F-4C7B-93C8-EAEEA9A69575}">
      <dgm:prSet/>
      <dgm:spPr/>
      <dgm:t>
        <a:bodyPr/>
        <a:lstStyle/>
        <a:p>
          <a:endParaRPr lang="en-US"/>
        </a:p>
      </dgm:t>
    </dgm:pt>
    <dgm:pt modelId="{4E0BEA7F-7A0F-4F7C-B764-AD640EC5A1D5}" type="sibTrans" cxnId="{6B0240CF-5B5F-4C7B-93C8-EAEEA9A69575}">
      <dgm:prSet/>
      <dgm:spPr/>
      <dgm:t>
        <a:bodyPr/>
        <a:lstStyle/>
        <a:p>
          <a:endParaRPr lang="en-US"/>
        </a:p>
      </dgm:t>
    </dgm:pt>
    <dgm:pt modelId="{00E62A14-0AB0-4000-8AC2-AE2F4DF0B38F}" type="pres">
      <dgm:prSet presAssocID="{ACCDF8F2-10E8-4EC1-BC0D-325FE574ADF1}" presName="linear" presStyleCnt="0">
        <dgm:presLayoutVars>
          <dgm:animLvl val="lvl"/>
          <dgm:resizeHandles val="exact"/>
        </dgm:presLayoutVars>
      </dgm:prSet>
      <dgm:spPr/>
    </dgm:pt>
    <dgm:pt modelId="{20ADDDF0-3B97-4B57-8154-B76F1AC4FC05}" type="pres">
      <dgm:prSet presAssocID="{3952FF3D-DD0C-4B90-843B-2F3724BCB72B}" presName="parentText" presStyleLbl="node1" presStyleIdx="0" presStyleCnt="2">
        <dgm:presLayoutVars>
          <dgm:chMax val="0"/>
          <dgm:bulletEnabled val="1"/>
        </dgm:presLayoutVars>
      </dgm:prSet>
      <dgm:spPr/>
    </dgm:pt>
    <dgm:pt modelId="{E4058F56-87B6-415E-8165-E11E285C90E2}" type="pres">
      <dgm:prSet presAssocID="{74504262-D461-4F08-9084-B475ED87FE79}" presName="spacer" presStyleCnt="0"/>
      <dgm:spPr/>
    </dgm:pt>
    <dgm:pt modelId="{9500D095-7CAF-4F31-9E0A-A94A8C9F85C5}" type="pres">
      <dgm:prSet presAssocID="{92066E5D-7B3C-4D43-AFF6-4AF4A62BF52B}" presName="parentText" presStyleLbl="node1" presStyleIdx="1" presStyleCnt="2">
        <dgm:presLayoutVars>
          <dgm:chMax val="0"/>
          <dgm:bulletEnabled val="1"/>
        </dgm:presLayoutVars>
      </dgm:prSet>
      <dgm:spPr/>
    </dgm:pt>
    <dgm:pt modelId="{32B6F7D2-A5E5-46FF-8A20-8C392B05FB5D}" type="pres">
      <dgm:prSet presAssocID="{92066E5D-7B3C-4D43-AFF6-4AF4A62BF52B}" presName="childText" presStyleLbl="revTx" presStyleIdx="0" presStyleCnt="1">
        <dgm:presLayoutVars>
          <dgm:bulletEnabled val="1"/>
        </dgm:presLayoutVars>
      </dgm:prSet>
      <dgm:spPr/>
    </dgm:pt>
  </dgm:ptLst>
  <dgm:cxnLst>
    <dgm:cxn modelId="{48EC0B1D-88AA-4790-A5E3-489C5A256D50}" type="presOf" srcId="{3952FF3D-DD0C-4B90-843B-2F3724BCB72B}" destId="{20ADDDF0-3B97-4B57-8154-B76F1AC4FC05}" srcOrd="0" destOrd="0" presId="urn:microsoft.com/office/officeart/2005/8/layout/vList2"/>
    <dgm:cxn modelId="{6B56FF2A-A94D-40A1-B423-899397E3E5A4}" type="presOf" srcId="{AD927246-5952-4A52-98FA-D9EF6A5F4CE3}" destId="{32B6F7D2-A5E5-46FF-8A20-8C392B05FB5D}" srcOrd="0" destOrd="0" presId="urn:microsoft.com/office/officeart/2005/8/layout/vList2"/>
    <dgm:cxn modelId="{3EC80538-4649-4FE3-B046-EC0596008E00}" srcId="{ACCDF8F2-10E8-4EC1-BC0D-325FE574ADF1}" destId="{3952FF3D-DD0C-4B90-843B-2F3724BCB72B}" srcOrd="0" destOrd="0" parTransId="{7D757CBB-55BB-4E54-B102-5B01C849A677}" sibTransId="{74504262-D461-4F08-9084-B475ED87FE79}"/>
    <dgm:cxn modelId="{3C5B3561-AD4F-48E1-9C97-74216EA82E13}" type="presOf" srcId="{ACCDF8F2-10E8-4EC1-BC0D-325FE574ADF1}" destId="{00E62A14-0AB0-4000-8AC2-AE2F4DF0B38F}" srcOrd="0" destOrd="0" presId="urn:microsoft.com/office/officeart/2005/8/layout/vList2"/>
    <dgm:cxn modelId="{B3E76565-D18E-4F4C-A2DE-83D5D0BE6705}" type="presOf" srcId="{B6DA2E39-D02D-4352-AE47-7C2591AEDA84}" destId="{32B6F7D2-A5E5-46FF-8A20-8C392B05FB5D}" srcOrd="0" destOrd="4" presId="urn:microsoft.com/office/officeart/2005/8/layout/vList2"/>
    <dgm:cxn modelId="{2DFBF96A-58B2-420F-BCC1-7B58D720F40A}" type="presOf" srcId="{B6A084FE-A7C7-4655-8D80-2618ACF6265D}" destId="{32B6F7D2-A5E5-46FF-8A20-8C392B05FB5D}" srcOrd="0" destOrd="1" presId="urn:microsoft.com/office/officeart/2005/8/layout/vList2"/>
    <dgm:cxn modelId="{FF854658-90B6-4752-A067-723D670D24C4}" srcId="{ACCDF8F2-10E8-4EC1-BC0D-325FE574ADF1}" destId="{92066E5D-7B3C-4D43-AFF6-4AF4A62BF52B}" srcOrd="1" destOrd="0" parTransId="{03D1F858-5083-46AE-B647-2F5E605A59EC}" sibTransId="{3373A987-FB2B-4C1E-ACB2-1B61AE10F42D}"/>
    <dgm:cxn modelId="{2CEAB682-77F3-457F-9539-1BB807363CE3}" srcId="{92066E5D-7B3C-4D43-AFF6-4AF4A62BF52B}" destId="{AD927246-5952-4A52-98FA-D9EF6A5F4CE3}" srcOrd="0" destOrd="0" parTransId="{5B47B5BC-A765-4261-B43D-14383291E78E}" sibTransId="{40AAC6AE-7610-4F55-A892-14A72011B6E2}"/>
    <dgm:cxn modelId="{57C6F28A-215B-4774-A4A9-D912ACAA3D90}" srcId="{92066E5D-7B3C-4D43-AFF6-4AF4A62BF52B}" destId="{132BDAC8-C7CE-4A49-8031-0ADC225F7EA6}" srcOrd="2" destOrd="0" parTransId="{7FB4D3C5-6939-441A-BA62-D0819DC4314C}" sibTransId="{D86D864C-E48B-464E-931D-281F8AF29051}"/>
    <dgm:cxn modelId="{82BF5291-9881-430F-9FFE-CCF7F04F57FE}" type="presOf" srcId="{132BDAC8-C7CE-4A49-8031-0ADC225F7EA6}" destId="{32B6F7D2-A5E5-46FF-8A20-8C392B05FB5D}" srcOrd="0" destOrd="2" presId="urn:microsoft.com/office/officeart/2005/8/layout/vList2"/>
    <dgm:cxn modelId="{3F0D2593-8F74-4AEA-BB74-1CC20C258C5F}" srcId="{92066E5D-7B3C-4D43-AFF6-4AF4A62BF52B}" destId="{4987C785-2F78-4183-9D6E-21170FEBBE13}" srcOrd="3" destOrd="0" parTransId="{6A45E79E-F304-424B-A4EB-83836A58F2F3}" sibTransId="{2C9BA3DA-6FEB-4B63-96B8-91C9DDC76827}"/>
    <dgm:cxn modelId="{0C37E193-0439-4C39-A6D4-804219D8C2A1}" srcId="{92066E5D-7B3C-4D43-AFF6-4AF4A62BF52B}" destId="{B6A084FE-A7C7-4655-8D80-2618ACF6265D}" srcOrd="1" destOrd="0" parTransId="{617E64AC-7792-4055-A456-3BB72B34FD21}" sibTransId="{45422F88-CC4F-408E-8C17-E9A5FD22C0BE}"/>
    <dgm:cxn modelId="{0C4B2FB8-3349-4138-9F5E-9AF08552FB7D}" type="presOf" srcId="{4987C785-2F78-4183-9D6E-21170FEBBE13}" destId="{32B6F7D2-A5E5-46FF-8A20-8C392B05FB5D}" srcOrd="0" destOrd="3" presId="urn:microsoft.com/office/officeart/2005/8/layout/vList2"/>
    <dgm:cxn modelId="{6B0240CF-5B5F-4C7B-93C8-EAEEA9A69575}" srcId="{92066E5D-7B3C-4D43-AFF6-4AF4A62BF52B}" destId="{B6DA2E39-D02D-4352-AE47-7C2591AEDA84}" srcOrd="4" destOrd="0" parTransId="{F8D6DAD9-164C-4E92-88FE-569088762AD5}" sibTransId="{4E0BEA7F-7A0F-4F7C-B764-AD640EC5A1D5}"/>
    <dgm:cxn modelId="{DCF758DD-4FC3-452C-A0D6-C2F5C7D6C3A1}" type="presOf" srcId="{92066E5D-7B3C-4D43-AFF6-4AF4A62BF52B}" destId="{9500D095-7CAF-4F31-9E0A-A94A8C9F85C5}" srcOrd="0" destOrd="0" presId="urn:microsoft.com/office/officeart/2005/8/layout/vList2"/>
    <dgm:cxn modelId="{16465D2F-9AB2-4B0A-8092-74BCCD504CE9}" type="presParOf" srcId="{00E62A14-0AB0-4000-8AC2-AE2F4DF0B38F}" destId="{20ADDDF0-3B97-4B57-8154-B76F1AC4FC05}" srcOrd="0" destOrd="0" presId="urn:microsoft.com/office/officeart/2005/8/layout/vList2"/>
    <dgm:cxn modelId="{96CE4E46-9168-49BC-A381-C58DB9BCA6AB}" type="presParOf" srcId="{00E62A14-0AB0-4000-8AC2-AE2F4DF0B38F}" destId="{E4058F56-87B6-415E-8165-E11E285C90E2}" srcOrd="1" destOrd="0" presId="urn:microsoft.com/office/officeart/2005/8/layout/vList2"/>
    <dgm:cxn modelId="{4F854C18-1275-4A56-A460-9FC0DF008FD8}" type="presParOf" srcId="{00E62A14-0AB0-4000-8AC2-AE2F4DF0B38F}" destId="{9500D095-7CAF-4F31-9E0A-A94A8C9F85C5}" srcOrd="2" destOrd="0" presId="urn:microsoft.com/office/officeart/2005/8/layout/vList2"/>
    <dgm:cxn modelId="{C97D00EB-FC5A-47C4-8FF6-D46A5BDB57FC}" type="presParOf" srcId="{00E62A14-0AB0-4000-8AC2-AE2F4DF0B38F}" destId="{32B6F7D2-A5E5-46FF-8A20-8C392B05FB5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62C8236-4955-4F90-8575-582312E975E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CB06D65-8B26-4A36-9433-8AD08AAD1A50}">
      <dgm:prSet/>
      <dgm:spPr/>
      <dgm:t>
        <a:bodyPr/>
        <a:lstStyle/>
        <a:p>
          <a:r>
            <a:rPr lang="en-US"/>
            <a:t>Large literature showing social skills deficits in deaf children can be remediated. </a:t>
          </a:r>
        </a:p>
      </dgm:t>
    </dgm:pt>
    <dgm:pt modelId="{1AEBD160-C5F2-42A1-852B-EF4312D9F196}" type="parTrans" cxnId="{BB2885BE-40B3-4590-A25B-B729E4DCBBF2}">
      <dgm:prSet/>
      <dgm:spPr/>
      <dgm:t>
        <a:bodyPr/>
        <a:lstStyle/>
        <a:p>
          <a:endParaRPr lang="en-US"/>
        </a:p>
      </dgm:t>
    </dgm:pt>
    <dgm:pt modelId="{5A364CCC-7D19-4585-BF9B-125A1BED9D32}" type="sibTrans" cxnId="{BB2885BE-40B3-4590-A25B-B729E4DCBBF2}">
      <dgm:prSet/>
      <dgm:spPr/>
      <dgm:t>
        <a:bodyPr/>
        <a:lstStyle/>
        <a:p>
          <a:endParaRPr lang="en-US"/>
        </a:p>
      </dgm:t>
    </dgm:pt>
    <dgm:pt modelId="{EDEAABA3-5823-47B7-80C7-1231EE970FFA}">
      <dgm:prSet/>
      <dgm:spPr/>
      <dgm:t>
        <a:bodyPr/>
        <a:lstStyle/>
        <a:p>
          <a:r>
            <a:rPr lang="en-US"/>
            <a:t>Braton and Osborne’s (1978); Lemanek, et al. (1986) social skills positive practice program </a:t>
          </a:r>
        </a:p>
      </dgm:t>
    </dgm:pt>
    <dgm:pt modelId="{119B3521-40F1-4AF4-BFD5-CF2D732B0F0E}" type="parTrans" cxnId="{DA2B5762-8374-4CC1-90DE-8BFED4D93A47}">
      <dgm:prSet/>
      <dgm:spPr/>
      <dgm:t>
        <a:bodyPr/>
        <a:lstStyle/>
        <a:p>
          <a:endParaRPr lang="en-US"/>
        </a:p>
      </dgm:t>
    </dgm:pt>
    <dgm:pt modelId="{9FB09F3F-4F9E-4356-B341-F048C35B812B}" type="sibTrans" cxnId="{DA2B5762-8374-4CC1-90DE-8BFED4D93A47}">
      <dgm:prSet/>
      <dgm:spPr/>
      <dgm:t>
        <a:bodyPr/>
        <a:lstStyle/>
        <a:p>
          <a:endParaRPr lang="en-US"/>
        </a:p>
      </dgm:t>
    </dgm:pt>
    <dgm:pt modelId="{E88C1052-B580-422D-8795-8389B11E22F8}">
      <dgm:prSet/>
      <dgm:spPr/>
      <dgm:t>
        <a:bodyPr/>
        <a:lstStyle/>
        <a:p>
          <a:r>
            <a:rPr lang="en-US"/>
            <a:t>increased target responses for individual children</a:t>
          </a:r>
        </a:p>
      </dgm:t>
    </dgm:pt>
    <dgm:pt modelId="{E7956F12-D8AE-4EE4-926E-510BBFBC91AD}" type="parTrans" cxnId="{FB728014-0FCC-4903-8FC3-E1A8101CBF55}">
      <dgm:prSet/>
      <dgm:spPr/>
      <dgm:t>
        <a:bodyPr/>
        <a:lstStyle/>
        <a:p>
          <a:endParaRPr lang="en-US"/>
        </a:p>
      </dgm:t>
    </dgm:pt>
    <dgm:pt modelId="{5F29C66D-806E-486E-971A-94BFB453AB94}" type="sibTrans" cxnId="{FB728014-0FCC-4903-8FC3-E1A8101CBF55}">
      <dgm:prSet/>
      <dgm:spPr/>
      <dgm:t>
        <a:bodyPr/>
        <a:lstStyle/>
        <a:p>
          <a:endParaRPr lang="en-US"/>
        </a:p>
      </dgm:t>
    </dgm:pt>
    <dgm:pt modelId="{3634789D-C0BE-49D6-A4CF-F1B24FCA1C72}">
      <dgm:prSet/>
      <dgm:spPr/>
      <dgm:t>
        <a:bodyPr/>
        <a:lstStyle/>
        <a:p>
          <a:r>
            <a:rPr lang="en-US"/>
            <a:t>increased appropriate responses during role playing activities. </a:t>
          </a:r>
        </a:p>
      </dgm:t>
    </dgm:pt>
    <dgm:pt modelId="{978ECEC8-9833-4626-B31E-49DD2D906367}" type="parTrans" cxnId="{76A79CEC-85AC-4C5F-AF0E-E4A716FCC64B}">
      <dgm:prSet/>
      <dgm:spPr/>
      <dgm:t>
        <a:bodyPr/>
        <a:lstStyle/>
        <a:p>
          <a:endParaRPr lang="en-US"/>
        </a:p>
      </dgm:t>
    </dgm:pt>
    <dgm:pt modelId="{DFC03B49-4FAE-48C4-9786-ADE24B9BD202}" type="sibTrans" cxnId="{76A79CEC-85AC-4C5F-AF0E-E4A716FCC64B}">
      <dgm:prSet/>
      <dgm:spPr/>
      <dgm:t>
        <a:bodyPr/>
        <a:lstStyle/>
        <a:p>
          <a:endParaRPr lang="en-US"/>
        </a:p>
      </dgm:t>
    </dgm:pt>
    <dgm:pt modelId="{F12AA411-4FE6-4660-B1DD-1844BAA73677}">
      <dgm:prSet/>
      <dgm:spPr/>
      <dgm:t>
        <a:bodyPr/>
        <a:lstStyle/>
        <a:p>
          <a:r>
            <a:rPr lang="en-US" dirty="0"/>
            <a:t>Dyck (2003): Emotional Literacy program enhanced understanding of receptive and expressive emotional responses.</a:t>
          </a:r>
        </a:p>
      </dgm:t>
    </dgm:pt>
    <dgm:pt modelId="{658C018E-71D4-4A91-80FE-2658354B6A37}" type="parTrans" cxnId="{4B98DF79-4D9A-48B3-9E08-EB64A78733B5}">
      <dgm:prSet/>
      <dgm:spPr/>
      <dgm:t>
        <a:bodyPr/>
        <a:lstStyle/>
        <a:p>
          <a:endParaRPr lang="en-US"/>
        </a:p>
      </dgm:t>
    </dgm:pt>
    <dgm:pt modelId="{0A47E6D1-4D35-4CC5-942A-B58604C829E4}" type="sibTrans" cxnId="{4B98DF79-4D9A-48B3-9E08-EB64A78733B5}">
      <dgm:prSet/>
      <dgm:spPr/>
      <dgm:t>
        <a:bodyPr/>
        <a:lstStyle/>
        <a:p>
          <a:endParaRPr lang="en-US"/>
        </a:p>
      </dgm:t>
    </dgm:pt>
    <dgm:pt modelId="{3932FED4-A484-4433-9FC7-D18483DDFEA1}">
      <dgm:prSet/>
      <dgm:spPr/>
      <dgm:t>
        <a:bodyPr/>
        <a:lstStyle/>
        <a:p>
          <a:r>
            <a:rPr lang="en-US"/>
            <a:t>Can we teach HVI dogs to improve social skills? First question- how to train!?!</a:t>
          </a:r>
        </a:p>
      </dgm:t>
    </dgm:pt>
    <dgm:pt modelId="{7C299EB0-96E2-4DC5-99B4-F75D4FDDA666}" type="parTrans" cxnId="{7AC7F024-9F27-4C0B-88DC-76927220C042}">
      <dgm:prSet/>
      <dgm:spPr/>
      <dgm:t>
        <a:bodyPr/>
        <a:lstStyle/>
        <a:p>
          <a:endParaRPr lang="en-US"/>
        </a:p>
      </dgm:t>
    </dgm:pt>
    <dgm:pt modelId="{B8CECEC1-11AA-427A-874D-5D1BBA572D95}" type="sibTrans" cxnId="{7AC7F024-9F27-4C0B-88DC-76927220C042}">
      <dgm:prSet/>
      <dgm:spPr/>
      <dgm:t>
        <a:bodyPr/>
        <a:lstStyle/>
        <a:p>
          <a:endParaRPr lang="en-US"/>
        </a:p>
      </dgm:t>
    </dgm:pt>
    <dgm:pt modelId="{F5C873F2-16D0-4E21-AAE3-30D66BFEDCF4}">
      <dgm:prSet/>
      <dgm:spPr/>
      <dgm:t>
        <a:bodyPr/>
        <a:lstStyle/>
        <a:p>
          <a:endParaRPr lang="en-US" dirty="0"/>
        </a:p>
      </dgm:t>
    </dgm:pt>
    <dgm:pt modelId="{ACF0FF9D-212A-40C6-A66A-6794E7970D06}" type="parTrans" cxnId="{77CA2960-F5E1-4E50-AD6D-01BAEEF16C0E}">
      <dgm:prSet/>
      <dgm:spPr/>
    </dgm:pt>
    <dgm:pt modelId="{E33BD0C9-E78C-4A3C-B1B1-CE1F728733FB}" type="sibTrans" cxnId="{77CA2960-F5E1-4E50-AD6D-01BAEEF16C0E}">
      <dgm:prSet/>
      <dgm:spPr/>
    </dgm:pt>
    <dgm:pt modelId="{EFED6367-AEAE-4AB9-B52F-369E7B92B569}" type="pres">
      <dgm:prSet presAssocID="{D62C8236-4955-4F90-8575-582312E975E8}" presName="linear" presStyleCnt="0">
        <dgm:presLayoutVars>
          <dgm:animLvl val="lvl"/>
          <dgm:resizeHandles val="exact"/>
        </dgm:presLayoutVars>
      </dgm:prSet>
      <dgm:spPr/>
    </dgm:pt>
    <dgm:pt modelId="{565C4D26-6DF5-460D-B836-1559398B97D9}" type="pres">
      <dgm:prSet presAssocID="{3CB06D65-8B26-4A36-9433-8AD08AAD1A50}" presName="parentText" presStyleLbl="node1" presStyleIdx="0" presStyleCnt="2">
        <dgm:presLayoutVars>
          <dgm:chMax val="0"/>
          <dgm:bulletEnabled val="1"/>
        </dgm:presLayoutVars>
      </dgm:prSet>
      <dgm:spPr/>
    </dgm:pt>
    <dgm:pt modelId="{70FC87AD-1BDA-4376-961B-0FDABDD6E195}" type="pres">
      <dgm:prSet presAssocID="{3CB06D65-8B26-4A36-9433-8AD08AAD1A50}" presName="childText" presStyleLbl="revTx" presStyleIdx="0" presStyleCnt="1">
        <dgm:presLayoutVars>
          <dgm:bulletEnabled val="1"/>
        </dgm:presLayoutVars>
      </dgm:prSet>
      <dgm:spPr/>
    </dgm:pt>
    <dgm:pt modelId="{8C7073D4-FD5A-4FD4-8DF4-0ACCA306B760}" type="pres">
      <dgm:prSet presAssocID="{3932FED4-A484-4433-9FC7-D18483DDFEA1}" presName="parentText" presStyleLbl="node1" presStyleIdx="1" presStyleCnt="2">
        <dgm:presLayoutVars>
          <dgm:chMax val="0"/>
          <dgm:bulletEnabled val="1"/>
        </dgm:presLayoutVars>
      </dgm:prSet>
      <dgm:spPr/>
    </dgm:pt>
  </dgm:ptLst>
  <dgm:cxnLst>
    <dgm:cxn modelId="{FB728014-0FCC-4903-8FC3-E1A8101CBF55}" srcId="{EDEAABA3-5823-47B7-80C7-1231EE970FFA}" destId="{E88C1052-B580-422D-8795-8389B11E22F8}" srcOrd="0" destOrd="0" parTransId="{E7956F12-D8AE-4EE4-926E-510BBFBC91AD}" sibTransId="{5F29C66D-806E-486E-971A-94BFB453AB94}"/>
    <dgm:cxn modelId="{528D0218-D654-48FC-9216-660BFDBEC29C}" type="presOf" srcId="{3634789D-C0BE-49D6-A4CF-F1B24FCA1C72}" destId="{70FC87AD-1BDA-4376-961B-0FDABDD6E195}" srcOrd="0" destOrd="2" presId="urn:microsoft.com/office/officeart/2005/8/layout/vList2"/>
    <dgm:cxn modelId="{B8261F19-0A8F-4C30-A6F1-2859C6776A01}" type="presOf" srcId="{3932FED4-A484-4433-9FC7-D18483DDFEA1}" destId="{8C7073D4-FD5A-4FD4-8DF4-0ACCA306B760}" srcOrd="0" destOrd="0" presId="urn:microsoft.com/office/officeart/2005/8/layout/vList2"/>
    <dgm:cxn modelId="{7AC7F024-9F27-4C0B-88DC-76927220C042}" srcId="{D62C8236-4955-4F90-8575-582312E975E8}" destId="{3932FED4-A484-4433-9FC7-D18483DDFEA1}" srcOrd="1" destOrd="0" parTransId="{7C299EB0-96E2-4DC5-99B4-F75D4FDDA666}" sibTransId="{B8CECEC1-11AA-427A-874D-5D1BBA572D95}"/>
    <dgm:cxn modelId="{77CA2960-F5E1-4E50-AD6D-01BAEEF16C0E}" srcId="{3CB06D65-8B26-4A36-9433-8AD08AAD1A50}" destId="{F5C873F2-16D0-4E21-AAE3-30D66BFEDCF4}" srcOrd="2" destOrd="0" parTransId="{ACF0FF9D-212A-40C6-A66A-6794E7970D06}" sibTransId="{E33BD0C9-E78C-4A3C-B1B1-CE1F728733FB}"/>
    <dgm:cxn modelId="{DA2B5762-8374-4CC1-90DE-8BFED4D93A47}" srcId="{3CB06D65-8B26-4A36-9433-8AD08AAD1A50}" destId="{EDEAABA3-5823-47B7-80C7-1231EE970FFA}" srcOrd="0" destOrd="0" parTransId="{119B3521-40F1-4AF4-BFD5-CF2D732B0F0E}" sibTransId="{9FB09F3F-4F9E-4356-B341-F048C35B812B}"/>
    <dgm:cxn modelId="{4B98DF79-4D9A-48B3-9E08-EB64A78733B5}" srcId="{3CB06D65-8B26-4A36-9433-8AD08AAD1A50}" destId="{F12AA411-4FE6-4660-B1DD-1844BAA73677}" srcOrd="1" destOrd="0" parTransId="{658C018E-71D4-4A91-80FE-2658354B6A37}" sibTransId="{0A47E6D1-4D35-4CC5-942A-B58604C829E4}"/>
    <dgm:cxn modelId="{201BEA85-9C6B-4535-B968-BAA5C03A976A}" type="presOf" srcId="{D62C8236-4955-4F90-8575-582312E975E8}" destId="{EFED6367-AEAE-4AB9-B52F-369E7B92B569}" srcOrd="0" destOrd="0" presId="urn:microsoft.com/office/officeart/2005/8/layout/vList2"/>
    <dgm:cxn modelId="{5CB11A9B-002B-4CA8-BFE5-7E0300F43914}" type="presOf" srcId="{F12AA411-4FE6-4660-B1DD-1844BAA73677}" destId="{70FC87AD-1BDA-4376-961B-0FDABDD6E195}" srcOrd="0" destOrd="3" presId="urn:microsoft.com/office/officeart/2005/8/layout/vList2"/>
    <dgm:cxn modelId="{1E7D449B-DDFE-4348-A92B-3FC65CC6EB6E}" type="presOf" srcId="{3CB06D65-8B26-4A36-9433-8AD08AAD1A50}" destId="{565C4D26-6DF5-460D-B836-1559398B97D9}" srcOrd="0" destOrd="0" presId="urn:microsoft.com/office/officeart/2005/8/layout/vList2"/>
    <dgm:cxn modelId="{A43412B1-7D13-409A-BCF8-FC14939AB1FE}" type="presOf" srcId="{EDEAABA3-5823-47B7-80C7-1231EE970FFA}" destId="{70FC87AD-1BDA-4376-961B-0FDABDD6E195}" srcOrd="0" destOrd="0" presId="urn:microsoft.com/office/officeart/2005/8/layout/vList2"/>
    <dgm:cxn modelId="{BB2885BE-40B3-4590-A25B-B729E4DCBBF2}" srcId="{D62C8236-4955-4F90-8575-582312E975E8}" destId="{3CB06D65-8B26-4A36-9433-8AD08AAD1A50}" srcOrd="0" destOrd="0" parTransId="{1AEBD160-C5F2-42A1-852B-EF4312D9F196}" sibTransId="{5A364CCC-7D19-4585-BF9B-125A1BED9D32}"/>
    <dgm:cxn modelId="{AF51C0D8-32FE-4693-A968-C338EB326BB3}" type="presOf" srcId="{E88C1052-B580-422D-8795-8389B11E22F8}" destId="{70FC87AD-1BDA-4376-961B-0FDABDD6E195}" srcOrd="0" destOrd="1" presId="urn:microsoft.com/office/officeart/2005/8/layout/vList2"/>
    <dgm:cxn modelId="{76A79CEC-85AC-4C5F-AF0E-E4A716FCC64B}" srcId="{EDEAABA3-5823-47B7-80C7-1231EE970FFA}" destId="{3634789D-C0BE-49D6-A4CF-F1B24FCA1C72}" srcOrd="1" destOrd="0" parTransId="{978ECEC8-9833-4626-B31E-49DD2D906367}" sibTransId="{DFC03B49-4FAE-48C4-9786-ADE24B9BD202}"/>
    <dgm:cxn modelId="{31CC04F9-EE84-4B70-AF19-2D21B5BF7E3E}" type="presOf" srcId="{F5C873F2-16D0-4E21-AAE3-30D66BFEDCF4}" destId="{70FC87AD-1BDA-4376-961B-0FDABDD6E195}" srcOrd="0" destOrd="4" presId="urn:microsoft.com/office/officeart/2005/8/layout/vList2"/>
    <dgm:cxn modelId="{0FCB94DE-C573-4BA6-8CEE-42144ECEDF3C}" type="presParOf" srcId="{EFED6367-AEAE-4AB9-B52F-369E7B92B569}" destId="{565C4D26-6DF5-460D-B836-1559398B97D9}" srcOrd="0" destOrd="0" presId="urn:microsoft.com/office/officeart/2005/8/layout/vList2"/>
    <dgm:cxn modelId="{5056838C-DC5E-4C59-97B4-100035DD6D1D}" type="presParOf" srcId="{EFED6367-AEAE-4AB9-B52F-369E7B92B569}" destId="{70FC87AD-1BDA-4376-961B-0FDABDD6E195}" srcOrd="1" destOrd="0" presId="urn:microsoft.com/office/officeart/2005/8/layout/vList2"/>
    <dgm:cxn modelId="{BFA4EB3B-F1BF-43D5-AA81-67CAA0DD8AC1}" type="presParOf" srcId="{EFED6367-AEAE-4AB9-B52F-369E7B92B569}" destId="{8C7073D4-FD5A-4FD4-8DF4-0ACCA306B76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A3546AC-42D3-461C-AA2F-0904E3FB1B06}"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AAF3D44-D315-4D92-AD2C-E5E7804E80E9}">
      <dgm:prSet/>
      <dgm:spPr/>
      <dgm:t>
        <a:bodyPr/>
        <a:lstStyle/>
        <a:p>
          <a:r>
            <a:rPr lang="en-US" b="1"/>
            <a:t>Dogs like people best:</a:t>
          </a:r>
          <a:endParaRPr lang="en-US"/>
        </a:p>
      </dgm:t>
    </dgm:pt>
    <dgm:pt modelId="{F6D93037-A48B-4368-9693-8A52533832C8}" type="parTrans" cxnId="{F7ADB63B-FCD7-4004-BC43-34330DFEBD95}">
      <dgm:prSet/>
      <dgm:spPr/>
      <dgm:t>
        <a:bodyPr/>
        <a:lstStyle/>
        <a:p>
          <a:endParaRPr lang="en-US"/>
        </a:p>
      </dgm:t>
    </dgm:pt>
    <dgm:pt modelId="{09CE89A5-27BD-4B85-AC3A-548CCC6CD8A7}" type="sibTrans" cxnId="{F7ADB63B-FCD7-4004-BC43-34330DFEBD95}">
      <dgm:prSet/>
      <dgm:spPr/>
      <dgm:t>
        <a:bodyPr/>
        <a:lstStyle/>
        <a:p>
          <a:endParaRPr lang="en-US"/>
        </a:p>
      </dgm:t>
    </dgm:pt>
    <dgm:pt modelId="{9B2B24D1-9A38-4119-AC47-7D63976DE9DB}">
      <dgm:prSet/>
      <dgm:spPr/>
      <dgm:t>
        <a:bodyPr/>
        <a:lstStyle/>
        <a:p>
          <a:r>
            <a:rPr lang="en-US"/>
            <a:t>Dogs will choose to interact with humans over other dogs</a:t>
          </a:r>
        </a:p>
      </dgm:t>
    </dgm:pt>
    <dgm:pt modelId="{AC1DDC76-6B08-4604-A866-62FCDCA146A0}" type="parTrans" cxnId="{F612AB17-0C15-47AB-9448-E806EB3330BF}">
      <dgm:prSet/>
      <dgm:spPr/>
      <dgm:t>
        <a:bodyPr/>
        <a:lstStyle/>
        <a:p>
          <a:endParaRPr lang="en-US"/>
        </a:p>
      </dgm:t>
    </dgm:pt>
    <dgm:pt modelId="{42A3D3F3-1F3D-439B-AD2A-35386ADBF215}" type="sibTrans" cxnId="{F612AB17-0C15-47AB-9448-E806EB3330BF}">
      <dgm:prSet/>
      <dgm:spPr/>
      <dgm:t>
        <a:bodyPr/>
        <a:lstStyle/>
        <a:p>
          <a:endParaRPr lang="en-US"/>
        </a:p>
      </dgm:t>
    </dgm:pt>
    <dgm:pt modelId="{2EE40C73-3F7F-410A-ABA6-7D8DE0A0BD68}">
      <dgm:prSet/>
      <dgm:spPr/>
      <dgm:t>
        <a:bodyPr/>
        <a:lstStyle/>
        <a:p>
          <a:r>
            <a:rPr lang="en-US"/>
            <a:t>Dogs will maintain rates of playing with humans even if are allowed to play with other dogs</a:t>
          </a:r>
        </a:p>
      </dgm:t>
    </dgm:pt>
    <dgm:pt modelId="{66127F72-C3AF-4296-B7C5-703E58806DA8}" type="parTrans" cxnId="{E419EA3D-385A-432F-AB39-345FC8EA348D}">
      <dgm:prSet/>
      <dgm:spPr/>
      <dgm:t>
        <a:bodyPr/>
        <a:lstStyle/>
        <a:p>
          <a:endParaRPr lang="en-US"/>
        </a:p>
      </dgm:t>
    </dgm:pt>
    <dgm:pt modelId="{97BFDE2A-0C0E-411D-AC02-93D22CCA2A29}" type="sibTrans" cxnId="{E419EA3D-385A-432F-AB39-345FC8EA348D}">
      <dgm:prSet/>
      <dgm:spPr/>
      <dgm:t>
        <a:bodyPr/>
        <a:lstStyle/>
        <a:p>
          <a:endParaRPr lang="en-US"/>
        </a:p>
      </dgm:t>
    </dgm:pt>
    <dgm:pt modelId="{3B04793E-4DB7-48FE-A3F3-073BE946861D}">
      <dgm:prSet/>
      <dgm:spPr/>
      <dgm:t>
        <a:bodyPr/>
        <a:lstStyle/>
        <a:p>
          <a:r>
            <a:rPr lang="en-US" dirty="0"/>
            <a:t>Owner-to-dog play is typically of better quality than dog-to-dog play</a:t>
          </a:r>
        </a:p>
      </dgm:t>
    </dgm:pt>
    <dgm:pt modelId="{73E0D990-A723-468F-8177-811199FB6768}" type="parTrans" cxnId="{07D97BC5-D556-4DD6-8698-EFBB1BC210A1}">
      <dgm:prSet/>
      <dgm:spPr/>
      <dgm:t>
        <a:bodyPr/>
        <a:lstStyle/>
        <a:p>
          <a:endParaRPr lang="en-US"/>
        </a:p>
      </dgm:t>
    </dgm:pt>
    <dgm:pt modelId="{728658A1-A2B5-40B0-B36B-DD48418ED79A}" type="sibTrans" cxnId="{07D97BC5-D556-4DD6-8698-EFBB1BC210A1}">
      <dgm:prSet/>
      <dgm:spPr/>
      <dgm:t>
        <a:bodyPr/>
        <a:lstStyle/>
        <a:p>
          <a:endParaRPr lang="en-US"/>
        </a:p>
      </dgm:t>
    </dgm:pt>
    <dgm:pt modelId="{2AE1FF98-9CD8-40E0-8581-EA72FF2CA28B}">
      <dgm:prSet/>
      <dgm:spPr/>
      <dgm:t>
        <a:bodyPr/>
        <a:lstStyle/>
        <a:p>
          <a:r>
            <a:rPr lang="en-US" b="1"/>
            <a:t>Brings up a question: DO dogs need to play well with other dogs?</a:t>
          </a:r>
          <a:endParaRPr lang="en-US"/>
        </a:p>
      </dgm:t>
    </dgm:pt>
    <dgm:pt modelId="{54D7170A-5005-44E8-86C4-00F784CE7B97}" type="parTrans" cxnId="{BD0D0C20-2D08-4A7C-B756-636B963FF41E}">
      <dgm:prSet/>
      <dgm:spPr/>
      <dgm:t>
        <a:bodyPr/>
        <a:lstStyle/>
        <a:p>
          <a:endParaRPr lang="en-US"/>
        </a:p>
      </dgm:t>
    </dgm:pt>
    <dgm:pt modelId="{B96BAE88-CE85-44E9-B779-37BC704B9D6A}" type="sibTrans" cxnId="{BD0D0C20-2D08-4A7C-B756-636B963FF41E}">
      <dgm:prSet/>
      <dgm:spPr/>
      <dgm:t>
        <a:bodyPr/>
        <a:lstStyle/>
        <a:p>
          <a:endParaRPr lang="en-US"/>
        </a:p>
      </dgm:t>
    </dgm:pt>
    <dgm:pt modelId="{D4C56C34-6817-4F61-A8EB-FF04CE5C843B}">
      <dgm:prSet/>
      <dgm:spPr/>
      <dgm:t>
        <a:bodyPr/>
        <a:lstStyle/>
        <a:p>
          <a:r>
            <a:rPr lang="en-US"/>
            <a:t>Is it okay for dogs to just play with people?</a:t>
          </a:r>
        </a:p>
      </dgm:t>
    </dgm:pt>
    <dgm:pt modelId="{43037364-9B1A-4F76-8719-233895F65A2F}" type="parTrans" cxnId="{91A895F2-999A-469C-8397-78E0B202F7F2}">
      <dgm:prSet/>
      <dgm:spPr/>
      <dgm:t>
        <a:bodyPr/>
        <a:lstStyle/>
        <a:p>
          <a:endParaRPr lang="en-US"/>
        </a:p>
      </dgm:t>
    </dgm:pt>
    <dgm:pt modelId="{DDC58811-FB4C-496A-A5E8-7AF8005F45A1}" type="sibTrans" cxnId="{91A895F2-999A-469C-8397-78E0B202F7F2}">
      <dgm:prSet/>
      <dgm:spPr/>
      <dgm:t>
        <a:bodyPr/>
        <a:lstStyle/>
        <a:p>
          <a:endParaRPr lang="en-US"/>
        </a:p>
      </dgm:t>
    </dgm:pt>
    <dgm:pt modelId="{BAE8E20A-6C0A-4A90-8409-206332639273}">
      <dgm:prSet/>
      <dgm:spPr/>
      <dgm:t>
        <a:bodyPr/>
        <a:lstStyle/>
        <a:p>
          <a:r>
            <a:rPr lang="en-US"/>
            <a:t>Not play with other dogs?</a:t>
          </a:r>
        </a:p>
      </dgm:t>
    </dgm:pt>
    <dgm:pt modelId="{8DAF7DF8-8890-4EF9-824B-F07DB8EC124B}" type="parTrans" cxnId="{E5035889-7C58-455C-97D6-E457B605FAF9}">
      <dgm:prSet/>
      <dgm:spPr/>
      <dgm:t>
        <a:bodyPr/>
        <a:lstStyle/>
        <a:p>
          <a:endParaRPr lang="en-US"/>
        </a:p>
      </dgm:t>
    </dgm:pt>
    <dgm:pt modelId="{D4770D03-2347-40AC-9BB5-5E8356D0A218}" type="sibTrans" cxnId="{E5035889-7C58-455C-97D6-E457B605FAF9}">
      <dgm:prSet/>
      <dgm:spPr/>
      <dgm:t>
        <a:bodyPr/>
        <a:lstStyle/>
        <a:p>
          <a:endParaRPr lang="en-US"/>
        </a:p>
      </dgm:t>
    </dgm:pt>
    <dgm:pt modelId="{DD1CCAB1-1264-4204-839C-576A39FCA3FD}">
      <dgm:prSet/>
      <dgm:spPr/>
      <dgm:t>
        <a:bodyPr/>
        <a:lstStyle/>
        <a:p>
          <a:r>
            <a:rPr lang="en-US"/>
            <a:t>Need basic manners, but not “have” to enjoy being with other dogs</a:t>
          </a:r>
        </a:p>
      </dgm:t>
    </dgm:pt>
    <dgm:pt modelId="{22ECECBD-2058-4743-904F-3FEC744DCE41}" type="parTrans" cxnId="{EAE45940-6840-45B7-86DD-354D61650FA9}">
      <dgm:prSet/>
      <dgm:spPr/>
      <dgm:t>
        <a:bodyPr/>
        <a:lstStyle/>
        <a:p>
          <a:endParaRPr lang="en-US"/>
        </a:p>
      </dgm:t>
    </dgm:pt>
    <dgm:pt modelId="{739845B8-799C-4C44-99EE-ADD33BD3742F}" type="sibTrans" cxnId="{EAE45940-6840-45B7-86DD-354D61650FA9}">
      <dgm:prSet/>
      <dgm:spPr/>
      <dgm:t>
        <a:bodyPr/>
        <a:lstStyle/>
        <a:p>
          <a:endParaRPr lang="en-US"/>
        </a:p>
      </dgm:t>
    </dgm:pt>
    <dgm:pt modelId="{51B904ED-8EFD-4801-B35F-CE41C1A8D80C}">
      <dgm:prSet/>
      <dgm:spPr/>
      <dgm:t>
        <a:bodyPr/>
        <a:lstStyle/>
        <a:p>
          <a:r>
            <a:rPr lang="en-US"/>
            <a:t>Similar question for people: Do children who are asocial or who prefer the presence of adults, being alone, etc. HAVE to learn to play with other children?</a:t>
          </a:r>
        </a:p>
      </dgm:t>
    </dgm:pt>
    <dgm:pt modelId="{8A39B604-207B-440D-A3C1-5EB01D15957D}" type="parTrans" cxnId="{5F87696A-9E77-4BA8-BD7B-66CFBDD993F4}">
      <dgm:prSet/>
      <dgm:spPr/>
      <dgm:t>
        <a:bodyPr/>
        <a:lstStyle/>
        <a:p>
          <a:endParaRPr lang="en-US"/>
        </a:p>
      </dgm:t>
    </dgm:pt>
    <dgm:pt modelId="{98B61AD9-2527-47B5-9A6D-6D24383C3A24}" type="sibTrans" cxnId="{5F87696A-9E77-4BA8-BD7B-66CFBDD993F4}">
      <dgm:prSet/>
      <dgm:spPr/>
      <dgm:t>
        <a:bodyPr/>
        <a:lstStyle/>
        <a:p>
          <a:endParaRPr lang="en-US"/>
        </a:p>
      </dgm:t>
    </dgm:pt>
    <dgm:pt modelId="{78825603-8455-4026-B601-749FB8CBB285}">
      <dgm:prSet/>
      <dgm:spPr/>
      <dgm:t>
        <a:bodyPr/>
        <a:lstStyle/>
        <a:p>
          <a:r>
            <a:rPr lang="en-US"/>
            <a:t>Makes us rethink our approach to social skills: </a:t>
          </a:r>
        </a:p>
      </dgm:t>
    </dgm:pt>
    <dgm:pt modelId="{C90A721A-F08B-4E22-B25A-B70D31725836}" type="parTrans" cxnId="{3D8E10DF-E2FF-484D-B8AA-E8A6063E8935}">
      <dgm:prSet/>
      <dgm:spPr/>
      <dgm:t>
        <a:bodyPr/>
        <a:lstStyle/>
        <a:p>
          <a:endParaRPr lang="en-US"/>
        </a:p>
      </dgm:t>
    </dgm:pt>
    <dgm:pt modelId="{F7E498EF-9440-4A5B-B1BE-E8A64AEF52DF}" type="sibTrans" cxnId="{3D8E10DF-E2FF-484D-B8AA-E8A6063E8935}">
      <dgm:prSet/>
      <dgm:spPr/>
      <dgm:t>
        <a:bodyPr/>
        <a:lstStyle/>
        <a:p>
          <a:endParaRPr lang="en-US"/>
        </a:p>
      </dgm:t>
    </dgm:pt>
    <dgm:pt modelId="{F944E210-6255-4D9D-8C51-357C4929D01E}">
      <dgm:prSet/>
      <dgm:spPr/>
      <dgm:t>
        <a:bodyPr/>
        <a:lstStyle/>
        <a:p>
          <a:r>
            <a:rPr lang="en-US"/>
            <a:t>Need basic set</a:t>
          </a:r>
        </a:p>
      </dgm:t>
    </dgm:pt>
    <dgm:pt modelId="{46D8415E-A2B9-489C-B1F1-81C560B83A83}" type="parTrans" cxnId="{B5EE98B5-1C97-4AB0-A634-2D99620E79CB}">
      <dgm:prSet/>
      <dgm:spPr/>
      <dgm:t>
        <a:bodyPr/>
        <a:lstStyle/>
        <a:p>
          <a:endParaRPr lang="en-US"/>
        </a:p>
      </dgm:t>
    </dgm:pt>
    <dgm:pt modelId="{3FD5B756-8DEF-4BDA-B61D-D0CA26FC1AEC}" type="sibTrans" cxnId="{B5EE98B5-1C97-4AB0-A634-2D99620E79CB}">
      <dgm:prSet/>
      <dgm:spPr/>
      <dgm:t>
        <a:bodyPr/>
        <a:lstStyle/>
        <a:p>
          <a:endParaRPr lang="en-US"/>
        </a:p>
      </dgm:t>
    </dgm:pt>
    <dgm:pt modelId="{D8EB493F-5050-4FC7-B4F7-F0DD4633FFE9}">
      <dgm:prSet/>
      <dgm:spPr/>
      <dgm:t>
        <a:bodyPr/>
        <a:lstStyle/>
        <a:p>
          <a:r>
            <a:rPr lang="en-US"/>
            <a:t>Do we need to be fully fluent?</a:t>
          </a:r>
        </a:p>
      </dgm:t>
    </dgm:pt>
    <dgm:pt modelId="{51F0C6C1-29D6-4454-AFE6-49F31C2B50E2}" type="parTrans" cxnId="{1600FC6B-196D-48CA-8DBA-1FE09F1AD265}">
      <dgm:prSet/>
      <dgm:spPr/>
      <dgm:t>
        <a:bodyPr/>
        <a:lstStyle/>
        <a:p>
          <a:endParaRPr lang="en-US"/>
        </a:p>
      </dgm:t>
    </dgm:pt>
    <dgm:pt modelId="{9D723ECF-F84D-4EEC-B683-0EB7301F2846}" type="sibTrans" cxnId="{1600FC6B-196D-48CA-8DBA-1FE09F1AD265}">
      <dgm:prSet/>
      <dgm:spPr/>
      <dgm:t>
        <a:bodyPr/>
        <a:lstStyle/>
        <a:p>
          <a:endParaRPr lang="en-US"/>
        </a:p>
      </dgm:t>
    </dgm:pt>
    <dgm:pt modelId="{0FA2B5E1-53CD-4F72-AA93-84F5FFBD2A7A}">
      <dgm:prSet/>
      <dgm:spPr/>
      <dgm:t>
        <a:bodyPr/>
        <a:lstStyle/>
        <a:p>
          <a:endParaRPr lang="en-US" dirty="0"/>
        </a:p>
      </dgm:t>
    </dgm:pt>
    <dgm:pt modelId="{7E1C81F6-9480-4693-8C2F-010F0DA80EAA}" type="parTrans" cxnId="{61099234-755C-4CC0-98B5-22B1D54AD89B}">
      <dgm:prSet/>
      <dgm:spPr/>
    </dgm:pt>
    <dgm:pt modelId="{48E62005-61A3-4404-ABF8-EE304635C802}" type="sibTrans" cxnId="{61099234-755C-4CC0-98B5-22B1D54AD89B}">
      <dgm:prSet/>
      <dgm:spPr/>
    </dgm:pt>
    <dgm:pt modelId="{12A489F9-85D0-4128-A060-A1F9BF4FD537}" type="pres">
      <dgm:prSet presAssocID="{EA3546AC-42D3-461C-AA2F-0904E3FB1B06}" presName="linear" presStyleCnt="0">
        <dgm:presLayoutVars>
          <dgm:animLvl val="lvl"/>
          <dgm:resizeHandles val="exact"/>
        </dgm:presLayoutVars>
      </dgm:prSet>
      <dgm:spPr/>
    </dgm:pt>
    <dgm:pt modelId="{3A581F05-DDDB-48F6-BCBD-CCE3CBE0D374}" type="pres">
      <dgm:prSet presAssocID="{8AAF3D44-D315-4D92-AD2C-E5E7804E80E9}" presName="parentText" presStyleLbl="node1" presStyleIdx="0" presStyleCnt="2">
        <dgm:presLayoutVars>
          <dgm:chMax val="0"/>
          <dgm:bulletEnabled val="1"/>
        </dgm:presLayoutVars>
      </dgm:prSet>
      <dgm:spPr/>
    </dgm:pt>
    <dgm:pt modelId="{1ECBC621-6733-4FAD-82D4-49DAD404B780}" type="pres">
      <dgm:prSet presAssocID="{8AAF3D44-D315-4D92-AD2C-E5E7804E80E9}" presName="childText" presStyleLbl="revTx" presStyleIdx="0" presStyleCnt="2">
        <dgm:presLayoutVars>
          <dgm:bulletEnabled val="1"/>
        </dgm:presLayoutVars>
      </dgm:prSet>
      <dgm:spPr/>
    </dgm:pt>
    <dgm:pt modelId="{65C6BFF5-AEDE-4390-9023-84CC2AD98340}" type="pres">
      <dgm:prSet presAssocID="{2AE1FF98-9CD8-40E0-8581-EA72FF2CA28B}" presName="parentText" presStyleLbl="node1" presStyleIdx="1" presStyleCnt="2">
        <dgm:presLayoutVars>
          <dgm:chMax val="0"/>
          <dgm:bulletEnabled val="1"/>
        </dgm:presLayoutVars>
      </dgm:prSet>
      <dgm:spPr/>
    </dgm:pt>
    <dgm:pt modelId="{2B6BC7DC-D620-44C2-972D-960824852852}" type="pres">
      <dgm:prSet presAssocID="{2AE1FF98-9CD8-40E0-8581-EA72FF2CA28B}" presName="childText" presStyleLbl="revTx" presStyleIdx="1" presStyleCnt="2">
        <dgm:presLayoutVars>
          <dgm:bulletEnabled val="1"/>
        </dgm:presLayoutVars>
      </dgm:prSet>
      <dgm:spPr/>
    </dgm:pt>
  </dgm:ptLst>
  <dgm:cxnLst>
    <dgm:cxn modelId="{F612AB17-0C15-47AB-9448-E806EB3330BF}" srcId="{8AAF3D44-D315-4D92-AD2C-E5E7804E80E9}" destId="{9B2B24D1-9A38-4119-AC47-7D63976DE9DB}" srcOrd="0" destOrd="0" parTransId="{AC1DDC76-6B08-4604-A866-62FCDCA146A0}" sibTransId="{42A3D3F3-1F3D-439B-AD2A-35386ADBF215}"/>
    <dgm:cxn modelId="{BD0D0C20-2D08-4A7C-B756-636B963FF41E}" srcId="{EA3546AC-42D3-461C-AA2F-0904E3FB1B06}" destId="{2AE1FF98-9CD8-40E0-8581-EA72FF2CA28B}" srcOrd="1" destOrd="0" parTransId="{54D7170A-5005-44E8-86C4-00F784CE7B97}" sibTransId="{B96BAE88-CE85-44E9-B779-37BC704B9D6A}"/>
    <dgm:cxn modelId="{61099234-755C-4CC0-98B5-22B1D54AD89B}" srcId="{8AAF3D44-D315-4D92-AD2C-E5E7804E80E9}" destId="{0FA2B5E1-53CD-4F72-AA93-84F5FFBD2A7A}" srcOrd="3" destOrd="0" parTransId="{7E1C81F6-9480-4693-8C2F-010F0DA80EAA}" sibTransId="{48E62005-61A3-4404-ABF8-EE304635C802}"/>
    <dgm:cxn modelId="{CD9C9834-956B-4CC9-BCA2-7C0D3DBC484B}" type="presOf" srcId="{2EE40C73-3F7F-410A-ABA6-7D8DE0A0BD68}" destId="{1ECBC621-6733-4FAD-82D4-49DAD404B780}" srcOrd="0" destOrd="1" presId="urn:microsoft.com/office/officeart/2005/8/layout/vList2"/>
    <dgm:cxn modelId="{F7ADB63B-FCD7-4004-BC43-34330DFEBD95}" srcId="{EA3546AC-42D3-461C-AA2F-0904E3FB1B06}" destId="{8AAF3D44-D315-4D92-AD2C-E5E7804E80E9}" srcOrd="0" destOrd="0" parTransId="{F6D93037-A48B-4368-9693-8A52533832C8}" sibTransId="{09CE89A5-27BD-4B85-AC3A-548CCC6CD8A7}"/>
    <dgm:cxn modelId="{5454C43C-B73F-4195-AD76-E4366B2E3CFC}" type="presOf" srcId="{D8EB493F-5050-4FC7-B4F7-F0DD4633FFE9}" destId="{2B6BC7DC-D620-44C2-972D-960824852852}" srcOrd="0" destOrd="6" presId="urn:microsoft.com/office/officeart/2005/8/layout/vList2"/>
    <dgm:cxn modelId="{E419EA3D-385A-432F-AB39-345FC8EA348D}" srcId="{8AAF3D44-D315-4D92-AD2C-E5E7804E80E9}" destId="{2EE40C73-3F7F-410A-ABA6-7D8DE0A0BD68}" srcOrd="1" destOrd="0" parTransId="{66127F72-C3AF-4296-B7C5-703E58806DA8}" sibTransId="{97BFDE2A-0C0E-411D-AC02-93D22CCA2A29}"/>
    <dgm:cxn modelId="{EAE45940-6840-45B7-86DD-354D61650FA9}" srcId="{D4C56C34-6817-4F61-A8EB-FF04CE5C843B}" destId="{DD1CCAB1-1264-4204-839C-576A39FCA3FD}" srcOrd="1" destOrd="0" parTransId="{22ECECBD-2058-4743-904F-3FEC744DCE41}" sibTransId="{739845B8-799C-4C44-99EE-ADD33BD3742F}"/>
    <dgm:cxn modelId="{212D7A5F-FC43-4FC9-99D6-AB809F04B73D}" type="presOf" srcId="{2AE1FF98-9CD8-40E0-8581-EA72FF2CA28B}" destId="{65C6BFF5-AEDE-4390-9023-84CC2AD98340}" srcOrd="0" destOrd="0" presId="urn:microsoft.com/office/officeart/2005/8/layout/vList2"/>
    <dgm:cxn modelId="{C9C00C65-7D6D-4412-8E82-77F2FDA81E07}" type="presOf" srcId="{DD1CCAB1-1264-4204-839C-576A39FCA3FD}" destId="{2B6BC7DC-D620-44C2-972D-960824852852}" srcOrd="0" destOrd="2" presId="urn:microsoft.com/office/officeart/2005/8/layout/vList2"/>
    <dgm:cxn modelId="{94E2BA67-4ED5-410C-AE02-1080EEA497C6}" type="presOf" srcId="{0FA2B5E1-53CD-4F72-AA93-84F5FFBD2A7A}" destId="{1ECBC621-6733-4FAD-82D4-49DAD404B780}" srcOrd="0" destOrd="3" presId="urn:microsoft.com/office/officeart/2005/8/layout/vList2"/>
    <dgm:cxn modelId="{5F87696A-9E77-4BA8-BD7B-66CFBDD993F4}" srcId="{2AE1FF98-9CD8-40E0-8581-EA72FF2CA28B}" destId="{51B904ED-8EFD-4801-B35F-CE41C1A8D80C}" srcOrd="1" destOrd="0" parTransId="{8A39B604-207B-440D-A3C1-5EB01D15957D}" sibTransId="{98B61AD9-2527-47B5-9A6D-6D24383C3A24}"/>
    <dgm:cxn modelId="{1600FC6B-196D-48CA-8DBA-1FE09F1AD265}" srcId="{78825603-8455-4026-B601-749FB8CBB285}" destId="{D8EB493F-5050-4FC7-B4F7-F0DD4633FFE9}" srcOrd="1" destOrd="0" parTransId="{51F0C6C1-29D6-4454-AFE6-49F31C2B50E2}" sibTransId="{9D723ECF-F84D-4EEC-B683-0EB7301F2846}"/>
    <dgm:cxn modelId="{D480396E-3BF0-4A95-8DDA-6C5598A4115C}" type="presOf" srcId="{9B2B24D1-9A38-4119-AC47-7D63976DE9DB}" destId="{1ECBC621-6733-4FAD-82D4-49DAD404B780}" srcOrd="0" destOrd="0" presId="urn:microsoft.com/office/officeart/2005/8/layout/vList2"/>
    <dgm:cxn modelId="{EDD1514F-9F24-40A4-B4FF-7A45F6020DF0}" type="presOf" srcId="{F944E210-6255-4D9D-8C51-357C4929D01E}" destId="{2B6BC7DC-D620-44C2-972D-960824852852}" srcOrd="0" destOrd="5" presId="urn:microsoft.com/office/officeart/2005/8/layout/vList2"/>
    <dgm:cxn modelId="{12F66F57-5353-4638-B3FE-A0198E675860}" type="presOf" srcId="{78825603-8455-4026-B601-749FB8CBB285}" destId="{2B6BC7DC-D620-44C2-972D-960824852852}" srcOrd="0" destOrd="4" presId="urn:microsoft.com/office/officeart/2005/8/layout/vList2"/>
    <dgm:cxn modelId="{E5035889-7C58-455C-97D6-E457B605FAF9}" srcId="{D4C56C34-6817-4F61-A8EB-FF04CE5C843B}" destId="{BAE8E20A-6C0A-4A90-8409-206332639273}" srcOrd="0" destOrd="0" parTransId="{8DAF7DF8-8890-4EF9-824B-F07DB8EC124B}" sibTransId="{D4770D03-2347-40AC-9BB5-5E8356D0A218}"/>
    <dgm:cxn modelId="{27D66EA4-928A-4328-A56D-59DFC553C9D6}" type="presOf" srcId="{BAE8E20A-6C0A-4A90-8409-206332639273}" destId="{2B6BC7DC-D620-44C2-972D-960824852852}" srcOrd="0" destOrd="1" presId="urn:microsoft.com/office/officeart/2005/8/layout/vList2"/>
    <dgm:cxn modelId="{E10643A8-3F76-40A8-9BCD-1675AA6FC192}" type="presOf" srcId="{51B904ED-8EFD-4801-B35F-CE41C1A8D80C}" destId="{2B6BC7DC-D620-44C2-972D-960824852852}" srcOrd="0" destOrd="3" presId="urn:microsoft.com/office/officeart/2005/8/layout/vList2"/>
    <dgm:cxn modelId="{B5EE98B5-1C97-4AB0-A634-2D99620E79CB}" srcId="{78825603-8455-4026-B601-749FB8CBB285}" destId="{F944E210-6255-4D9D-8C51-357C4929D01E}" srcOrd="0" destOrd="0" parTransId="{46D8415E-A2B9-489C-B1F1-81C560B83A83}" sibTransId="{3FD5B756-8DEF-4BDA-B61D-D0CA26FC1AEC}"/>
    <dgm:cxn modelId="{4D9008BC-26B0-4A25-A69D-C64A8F2DDCC6}" type="presOf" srcId="{D4C56C34-6817-4F61-A8EB-FF04CE5C843B}" destId="{2B6BC7DC-D620-44C2-972D-960824852852}" srcOrd="0" destOrd="0" presId="urn:microsoft.com/office/officeart/2005/8/layout/vList2"/>
    <dgm:cxn modelId="{079D61C3-6BD7-42F9-8A41-C49C74437DD0}" type="presOf" srcId="{8AAF3D44-D315-4D92-AD2C-E5E7804E80E9}" destId="{3A581F05-DDDB-48F6-BCBD-CCE3CBE0D374}" srcOrd="0" destOrd="0" presId="urn:microsoft.com/office/officeart/2005/8/layout/vList2"/>
    <dgm:cxn modelId="{07D97BC5-D556-4DD6-8698-EFBB1BC210A1}" srcId="{8AAF3D44-D315-4D92-AD2C-E5E7804E80E9}" destId="{3B04793E-4DB7-48FE-A3F3-073BE946861D}" srcOrd="2" destOrd="0" parTransId="{73E0D990-A723-468F-8177-811199FB6768}" sibTransId="{728658A1-A2B5-40B0-B36B-DD48418ED79A}"/>
    <dgm:cxn modelId="{2FCBACD4-4070-45B0-8311-12A7271DC2F1}" type="presOf" srcId="{3B04793E-4DB7-48FE-A3F3-073BE946861D}" destId="{1ECBC621-6733-4FAD-82D4-49DAD404B780}" srcOrd="0" destOrd="2" presId="urn:microsoft.com/office/officeart/2005/8/layout/vList2"/>
    <dgm:cxn modelId="{3D8E10DF-E2FF-484D-B8AA-E8A6063E8935}" srcId="{2AE1FF98-9CD8-40E0-8581-EA72FF2CA28B}" destId="{78825603-8455-4026-B601-749FB8CBB285}" srcOrd="2" destOrd="0" parTransId="{C90A721A-F08B-4E22-B25A-B70D31725836}" sibTransId="{F7E498EF-9440-4A5B-B1BE-E8A64AEF52DF}"/>
    <dgm:cxn modelId="{80FC39F1-916C-4CE3-80FA-0F7016DD2F1F}" type="presOf" srcId="{EA3546AC-42D3-461C-AA2F-0904E3FB1B06}" destId="{12A489F9-85D0-4128-A060-A1F9BF4FD537}" srcOrd="0" destOrd="0" presId="urn:microsoft.com/office/officeart/2005/8/layout/vList2"/>
    <dgm:cxn modelId="{91A895F2-999A-469C-8397-78E0B202F7F2}" srcId="{2AE1FF98-9CD8-40E0-8581-EA72FF2CA28B}" destId="{D4C56C34-6817-4F61-A8EB-FF04CE5C843B}" srcOrd="0" destOrd="0" parTransId="{43037364-9B1A-4F76-8719-233895F65A2F}" sibTransId="{DDC58811-FB4C-496A-A5E8-7AF8005F45A1}"/>
    <dgm:cxn modelId="{366290AD-5293-418B-BF9D-A7447FA7FC9A}" type="presParOf" srcId="{12A489F9-85D0-4128-A060-A1F9BF4FD537}" destId="{3A581F05-DDDB-48F6-BCBD-CCE3CBE0D374}" srcOrd="0" destOrd="0" presId="urn:microsoft.com/office/officeart/2005/8/layout/vList2"/>
    <dgm:cxn modelId="{C3824927-E8C5-4CE6-B149-82D80A36C8C8}" type="presParOf" srcId="{12A489F9-85D0-4128-A060-A1F9BF4FD537}" destId="{1ECBC621-6733-4FAD-82D4-49DAD404B780}" srcOrd="1" destOrd="0" presId="urn:microsoft.com/office/officeart/2005/8/layout/vList2"/>
    <dgm:cxn modelId="{9DC5DB37-B510-4734-9297-C70C22761675}" type="presParOf" srcId="{12A489F9-85D0-4128-A060-A1F9BF4FD537}" destId="{65C6BFF5-AEDE-4390-9023-84CC2AD98340}" srcOrd="2" destOrd="0" presId="urn:microsoft.com/office/officeart/2005/8/layout/vList2"/>
    <dgm:cxn modelId="{DFD30836-6C6A-4EFE-B36C-661F3BE5DC50}" type="presParOf" srcId="{12A489F9-85D0-4128-A060-A1F9BF4FD537}" destId="{2B6BC7DC-D620-44C2-972D-96082485285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74BCBF3-03E5-4C1B-A1B3-3678DFB2F26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9A0726F6-9B56-4A36-B06D-881AAC85E08B}">
      <dgm:prSet/>
      <dgm:spPr/>
      <dgm:t>
        <a:bodyPr/>
        <a:lstStyle/>
        <a:p>
          <a:r>
            <a:rPr lang="en-US"/>
            <a:t>Part of the Darwin’s Dogs</a:t>
          </a:r>
        </a:p>
      </dgm:t>
    </dgm:pt>
    <dgm:pt modelId="{E2773302-2058-429E-9BAD-3B21382C0DF7}" type="parTrans" cxnId="{3DF5E307-1A98-4F34-93D9-1A701EDC232C}">
      <dgm:prSet/>
      <dgm:spPr/>
      <dgm:t>
        <a:bodyPr/>
        <a:lstStyle/>
        <a:p>
          <a:endParaRPr lang="en-US"/>
        </a:p>
      </dgm:t>
    </dgm:pt>
    <dgm:pt modelId="{1861EC8A-B7FA-4C8D-B82D-0B9C9FE4E914}" type="sibTrans" cxnId="{3DF5E307-1A98-4F34-93D9-1A701EDC232C}">
      <dgm:prSet/>
      <dgm:spPr/>
      <dgm:t>
        <a:bodyPr/>
        <a:lstStyle/>
        <a:p>
          <a:endParaRPr lang="en-US"/>
        </a:p>
      </dgm:t>
    </dgm:pt>
    <dgm:pt modelId="{873ECE39-AF25-4FFF-99EC-B408767FDC77}">
      <dgm:prSet/>
      <dgm:spPr/>
      <dgm:t>
        <a:bodyPr/>
        <a:lstStyle/>
        <a:p>
          <a:r>
            <a:rPr lang="en-US"/>
            <a:t>Project of the Broad Institute out of Harvard, MIT, and U-Mass Medical School</a:t>
          </a:r>
        </a:p>
      </dgm:t>
    </dgm:pt>
    <dgm:pt modelId="{447F8929-24A0-415B-9A3E-A5909748633E}" type="parTrans" cxnId="{126144EA-8871-4CE4-9966-C7D4E645AD17}">
      <dgm:prSet/>
      <dgm:spPr/>
      <dgm:t>
        <a:bodyPr/>
        <a:lstStyle/>
        <a:p>
          <a:endParaRPr lang="en-US"/>
        </a:p>
      </dgm:t>
    </dgm:pt>
    <dgm:pt modelId="{A05A4A12-A389-498C-9D3B-BE7B7BC62603}" type="sibTrans" cxnId="{126144EA-8871-4CE4-9966-C7D4E645AD17}">
      <dgm:prSet/>
      <dgm:spPr/>
      <dgm:t>
        <a:bodyPr/>
        <a:lstStyle/>
        <a:p>
          <a:endParaRPr lang="en-US"/>
        </a:p>
      </dgm:t>
    </dgm:pt>
    <dgm:pt modelId="{0C00DBCC-39CD-4466-88E9-9277673859A1}">
      <dgm:prSet/>
      <dgm:spPr/>
      <dgm:t>
        <a:bodyPr/>
        <a:lstStyle/>
        <a:p>
          <a:r>
            <a:rPr lang="en-US"/>
            <a:t>Over the last 5 or so years, has been conducting ancestry research on thousands of dogs</a:t>
          </a:r>
        </a:p>
      </dgm:t>
    </dgm:pt>
    <dgm:pt modelId="{A6E31EC3-1E1E-4DAD-8D55-3F0E36EA91E9}" type="parTrans" cxnId="{187DB391-B6A7-460F-BDF7-566891343C45}">
      <dgm:prSet/>
      <dgm:spPr/>
      <dgm:t>
        <a:bodyPr/>
        <a:lstStyle/>
        <a:p>
          <a:endParaRPr lang="en-US"/>
        </a:p>
      </dgm:t>
    </dgm:pt>
    <dgm:pt modelId="{110D3A72-F787-47E2-AA8D-76CDB49F4361}" type="sibTrans" cxnId="{187DB391-B6A7-460F-BDF7-566891343C45}">
      <dgm:prSet/>
      <dgm:spPr/>
      <dgm:t>
        <a:bodyPr/>
        <a:lstStyle/>
        <a:p>
          <a:endParaRPr lang="en-US"/>
        </a:p>
      </dgm:t>
    </dgm:pt>
    <dgm:pt modelId="{0BD8CC1C-BE8F-43A0-9EEE-709D8933D847}">
      <dgm:prSet/>
      <dgm:spPr/>
      <dgm:t>
        <a:bodyPr/>
        <a:lstStyle/>
        <a:p>
          <a:r>
            <a:rPr lang="en-US"/>
            <a:t>Analyzes DNA saliva samples to tell us the genetic history of our canine companions. </a:t>
          </a:r>
        </a:p>
      </dgm:t>
    </dgm:pt>
    <dgm:pt modelId="{B0840C94-788C-4D59-909C-4FD9E114059E}" type="parTrans" cxnId="{1C2A5DFD-A134-4A91-8554-C1EE1F09F826}">
      <dgm:prSet/>
      <dgm:spPr/>
      <dgm:t>
        <a:bodyPr/>
        <a:lstStyle/>
        <a:p>
          <a:endParaRPr lang="en-US"/>
        </a:p>
      </dgm:t>
    </dgm:pt>
    <dgm:pt modelId="{6714437B-E90E-475D-A2CB-D8E2C4692F36}" type="sibTrans" cxnId="{1C2A5DFD-A134-4A91-8554-C1EE1F09F826}">
      <dgm:prSet/>
      <dgm:spPr/>
      <dgm:t>
        <a:bodyPr/>
        <a:lstStyle/>
        <a:p>
          <a:endParaRPr lang="en-US"/>
        </a:p>
      </dgm:t>
    </dgm:pt>
    <dgm:pt modelId="{49FE7AF3-DB1A-4869-82F6-72E9A0DD5938}">
      <dgm:prSet/>
      <dgm:spPr/>
      <dgm:t>
        <a:bodyPr/>
        <a:lstStyle/>
        <a:p>
          <a:r>
            <a:rPr lang="en-US"/>
            <a:t>Tells us the story of our dogs</a:t>
          </a:r>
        </a:p>
      </dgm:t>
    </dgm:pt>
    <dgm:pt modelId="{C6FCAEAD-3884-481E-A608-1B7EA5E687C1}" type="parTrans" cxnId="{E297E10E-5472-4455-A281-C58F72CAA4EA}">
      <dgm:prSet/>
      <dgm:spPr/>
      <dgm:t>
        <a:bodyPr/>
        <a:lstStyle/>
        <a:p>
          <a:endParaRPr lang="en-US"/>
        </a:p>
      </dgm:t>
    </dgm:pt>
    <dgm:pt modelId="{46523803-0E90-4C2A-9118-CA77C7BB6AA7}" type="sibTrans" cxnId="{E297E10E-5472-4455-A281-C58F72CAA4EA}">
      <dgm:prSet/>
      <dgm:spPr/>
      <dgm:t>
        <a:bodyPr/>
        <a:lstStyle/>
        <a:p>
          <a:endParaRPr lang="en-US"/>
        </a:p>
      </dgm:t>
    </dgm:pt>
    <dgm:pt modelId="{EE8484D8-666F-49D0-80EA-BBE22357C22C}">
      <dgm:prSet/>
      <dgm:spPr/>
      <dgm:t>
        <a:bodyPr/>
        <a:lstStyle/>
        <a:p>
          <a:r>
            <a:rPr lang="en-US"/>
            <a:t>Provides tremendous information on how humans and dogs co-evolved</a:t>
          </a:r>
        </a:p>
      </dgm:t>
    </dgm:pt>
    <dgm:pt modelId="{876F27AF-D99D-4B80-B5EF-06487CBF8B80}" type="parTrans" cxnId="{B3DFCB0C-4DE7-4B42-945F-5D443B7A0AA6}">
      <dgm:prSet/>
      <dgm:spPr/>
      <dgm:t>
        <a:bodyPr/>
        <a:lstStyle/>
        <a:p>
          <a:endParaRPr lang="en-US"/>
        </a:p>
      </dgm:t>
    </dgm:pt>
    <dgm:pt modelId="{ECBD52E0-E54A-4E59-A48B-B6C3A5D65D09}" type="sibTrans" cxnId="{B3DFCB0C-4DE7-4B42-945F-5D443B7A0AA6}">
      <dgm:prSet/>
      <dgm:spPr/>
      <dgm:t>
        <a:bodyPr/>
        <a:lstStyle/>
        <a:p>
          <a:endParaRPr lang="en-US"/>
        </a:p>
      </dgm:t>
    </dgm:pt>
    <dgm:pt modelId="{D2132855-E63C-4084-9518-7D4B6922C371}">
      <dgm:prSet/>
      <dgm:spPr/>
      <dgm:t>
        <a:bodyPr/>
        <a:lstStyle/>
        <a:p>
          <a:r>
            <a:rPr lang="en-US"/>
            <a:t>Gives insight into a number of diseases and disorders common to both humans and dogs</a:t>
          </a:r>
        </a:p>
      </dgm:t>
    </dgm:pt>
    <dgm:pt modelId="{FC92A786-176C-4910-B81D-73D6E1162318}" type="parTrans" cxnId="{04424738-F720-4E82-9887-91EE99F4538A}">
      <dgm:prSet/>
      <dgm:spPr/>
      <dgm:t>
        <a:bodyPr/>
        <a:lstStyle/>
        <a:p>
          <a:endParaRPr lang="en-US"/>
        </a:p>
      </dgm:t>
    </dgm:pt>
    <dgm:pt modelId="{0EDC709E-A35E-401B-9C1F-F91689A928D9}" type="sibTrans" cxnId="{04424738-F720-4E82-9887-91EE99F4538A}">
      <dgm:prSet/>
      <dgm:spPr/>
      <dgm:t>
        <a:bodyPr/>
        <a:lstStyle/>
        <a:p>
          <a:endParaRPr lang="en-US"/>
        </a:p>
      </dgm:t>
    </dgm:pt>
    <dgm:pt modelId="{83227BBB-FC28-4CC1-A03B-60FAEB88CD63}">
      <dgm:prSet/>
      <dgm:spPr/>
      <dgm:t>
        <a:bodyPr/>
        <a:lstStyle/>
        <a:p>
          <a:r>
            <a:rPr lang="en-US"/>
            <a:t>https://iaabcprojects.org/</a:t>
          </a:r>
        </a:p>
      </dgm:t>
    </dgm:pt>
    <dgm:pt modelId="{3B9543B1-F590-4526-9499-5E5D7C284AD9}" type="parTrans" cxnId="{8A701CFF-065E-4687-84C3-4045D84CC6E3}">
      <dgm:prSet/>
      <dgm:spPr/>
      <dgm:t>
        <a:bodyPr/>
        <a:lstStyle/>
        <a:p>
          <a:endParaRPr lang="en-US"/>
        </a:p>
      </dgm:t>
    </dgm:pt>
    <dgm:pt modelId="{089C2FE3-9E2A-4914-B832-1BB8E24CA486}" type="sibTrans" cxnId="{8A701CFF-065E-4687-84C3-4045D84CC6E3}">
      <dgm:prSet/>
      <dgm:spPr/>
      <dgm:t>
        <a:bodyPr/>
        <a:lstStyle/>
        <a:p>
          <a:endParaRPr lang="en-US"/>
        </a:p>
      </dgm:t>
    </dgm:pt>
    <dgm:pt modelId="{FF36E33B-09E8-476D-B574-B1BCD8879E9E}" type="pres">
      <dgm:prSet presAssocID="{874BCBF3-03E5-4C1B-A1B3-3678DFB2F26A}" presName="linear" presStyleCnt="0">
        <dgm:presLayoutVars>
          <dgm:animLvl val="lvl"/>
          <dgm:resizeHandles val="exact"/>
        </dgm:presLayoutVars>
      </dgm:prSet>
      <dgm:spPr/>
    </dgm:pt>
    <dgm:pt modelId="{5CE69BCB-E315-4F2F-9905-EC4D38B2EC47}" type="pres">
      <dgm:prSet presAssocID="{9A0726F6-9B56-4A36-B06D-881AAC85E08B}" presName="parentText" presStyleLbl="node1" presStyleIdx="0" presStyleCnt="2">
        <dgm:presLayoutVars>
          <dgm:chMax val="0"/>
          <dgm:bulletEnabled val="1"/>
        </dgm:presLayoutVars>
      </dgm:prSet>
      <dgm:spPr/>
    </dgm:pt>
    <dgm:pt modelId="{04F08310-6E02-4034-9B65-9E5214727C53}" type="pres">
      <dgm:prSet presAssocID="{9A0726F6-9B56-4A36-B06D-881AAC85E08B}" presName="childText" presStyleLbl="revTx" presStyleIdx="0" presStyleCnt="1">
        <dgm:presLayoutVars>
          <dgm:bulletEnabled val="1"/>
        </dgm:presLayoutVars>
      </dgm:prSet>
      <dgm:spPr/>
    </dgm:pt>
    <dgm:pt modelId="{FB7CFDE7-08B0-44D6-988E-3DDBEA348E2A}" type="pres">
      <dgm:prSet presAssocID="{83227BBB-FC28-4CC1-A03B-60FAEB88CD63}" presName="parentText" presStyleLbl="node1" presStyleIdx="1" presStyleCnt="2">
        <dgm:presLayoutVars>
          <dgm:chMax val="0"/>
          <dgm:bulletEnabled val="1"/>
        </dgm:presLayoutVars>
      </dgm:prSet>
      <dgm:spPr/>
    </dgm:pt>
  </dgm:ptLst>
  <dgm:cxnLst>
    <dgm:cxn modelId="{5599FE04-1D16-4962-ADDC-E99DD33C9BF6}" type="presOf" srcId="{83227BBB-FC28-4CC1-A03B-60FAEB88CD63}" destId="{FB7CFDE7-08B0-44D6-988E-3DDBEA348E2A}" srcOrd="0" destOrd="0" presId="urn:microsoft.com/office/officeart/2005/8/layout/vList2"/>
    <dgm:cxn modelId="{3DF5E307-1A98-4F34-93D9-1A701EDC232C}" srcId="{874BCBF3-03E5-4C1B-A1B3-3678DFB2F26A}" destId="{9A0726F6-9B56-4A36-B06D-881AAC85E08B}" srcOrd="0" destOrd="0" parTransId="{E2773302-2058-429E-9BAD-3B21382C0DF7}" sibTransId="{1861EC8A-B7FA-4C8D-B82D-0B9C9FE4E914}"/>
    <dgm:cxn modelId="{B3DFCB0C-4DE7-4B42-945F-5D443B7A0AA6}" srcId="{0BD8CC1C-BE8F-43A0-9EEE-709D8933D847}" destId="{EE8484D8-666F-49D0-80EA-BBE22357C22C}" srcOrd="1" destOrd="0" parTransId="{876F27AF-D99D-4B80-B5EF-06487CBF8B80}" sibTransId="{ECBD52E0-E54A-4E59-A48B-B6C3A5D65D09}"/>
    <dgm:cxn modelId="{E297E10E-5472-4455-A281-C58F72CAA4EA}" srcId="{0BD8CC1C-BE8F-43A0-9EEE-709D8933D847}" destId="{49FE7AF3-DB1A-4869-82F6-72E9A0DD5938}" srcOrd="0" destOrd="0" parTransId="{C6FCAEAD-3884-481E-A608-1B7EA5E687C1}" sibTransId="{46523803-0E90-4C2A-9118-CA77C7BB6AA7}"/>
    <dgm:cxn modelId="{B69ED310-8A3F-43D7-B45F-DC59533ED4FC}" type="presOf" srcId="{0C00DBCC-39CD-4466-88E9-9277673859A1}" destId="{04F08310-6E02-4034-9B65-9E5214727C53}" srcOrd="0" destOrd="1" presId="urn:microsoft.com/office/officeart/2005/8/layout/vList2"/>
    <dgm:cxn modelId="{61FF391C-66E4-4F74-B1D7-50EE81EB24A6}" type="presOf" srcId="{0BD8CC1C-BE8F-43A0-9EEE-709D8933D847}" destId="{04F08310-6E02-4034-9B65-9E5214727C53}" srcOrd="0" destOrd="2" presId="urn:microsoft.com/office/officeart/2005/8/layout/vList2"/>
    <dgm:cxn modelId="{7BEDA723-59CC-48FC-B495-F7B39EB181E5}" type="presOf" srcId="{9A0726F6-9B56-4A36-B06D-881AAC85E08B}" destId="{5CE69BCB-E315-4F2F-9905-EC4D38B2EC47}" srcOrd="0" destOrd="0" presId="urn:microsoft.com/office/officeart/2005/8/layout/vList2"/>
    <dgm:cxn modelId="{04424738-F720-4E82-9887-91EE99F4538A}" srcId="{0BD8CC1C-BE8F-43A0-9EEE-709D8933D847}" destId="{D2132855-E63C-4084-9518-7D4B6922C371}" srcOrd="2" destOrd="0" parTransId="{FC92A786-176C-4910-B81D-73D6E1162318}" sibTransId="{0EDC709E-A35E-401B-9C1F-F91689A928D9}"/>
    <dgm:cxn modelId="{E0747260-E77A-4EF1-B28F-E19CDB40ED3A}" type="presOf" srcId="{49FE7AF3-DB1A-4869-82F6-72E9A0DD5938}" destId="{04F08310-6E02-4034-9B65-9E5214727C53}" srcOrd="0" destOrd="3" presId="urn:microsoft.com/office/officeart/2005/8/layout/vList2"/>
    <dgm:cxn modelId="{73BDA67A-036D-4F4F-83CF-2649FFD2F628}" type="presOf" srcId="{EE8484D8-666F-49D0-80EA-BBE22357C22C}" destId="{04F08310-6E02-4034-9B65-9E5214727C53}" srcOrd="0" destOrd="4" presId="urn:microsoft.com/office/officeart/2005/8/layout/vList2"/>
    <dgm:cxn modelId="{187DB391-B6A7-460F-BDF7-566891343C45}" srcId="{9A0726F6-9B56-4A36-B06D-881AAC85E08B}" destId="{0C00DBCC-39CD-4466-88E9-9277673859A1}" srcOrd="1" destOrd="0" parTransId="{A6E31EC3-1E1E-4DAD-8D55-3F0E36EA91E9}" sibTransId="{110D3A72-F787-47E2-AA8D-76CDB49F4361}"/>
    <dgm:cxn modelId="{88AA2ED8-752B-464C-94E9-6B12A815FBAA}" type="presOf" srcId="{D2132855-E63C-4084-9518-7D4B6922C371}" destId="{04F08310-6E02-4034-9B65-9E5214727C53}" srcOrd="0" destOrd="5" presId="urn:microsoft.com/office/officeart/2005/8/layout/vList2"/>
    <dgm:cxn modelId="{A13A7AE3-DFF8-48D1-AC53-4CC96C446065}" type="presOf" srcId="{873ECE39-AF25-4FFF-99EC-B408767FDC77}" destId="{04F08310-6E02-4034-9B65-9E5214727C53}" srcOrd="0" destOrd="0" presId="urn:microsoft.com/office/officeart/2005/8/layout/vList2"/>
    <dgm:cxn modelId="{126144EA-8871-4CE4-9966-C7D4E645AD17}" srcId="{9A0726F6-9B56-4A36-B06D-881AAC85E08B}" destId="{873ECE39-AF25-4FFF-99EC-B408767FDC77}" srcOrd="0" destOrd="0" parTransId="{447F8929-24A0-415B-9A3E-A5909748633E}" sibTransId="{A05A4A12-A389-498C-9D3B-BE7B7BC62603}"/>
    <dgm:cxn modelId="{3BE1FAEE-DE84-40EB-93A1-55A71324A166}" type="presOf" srcId="{874BCBF3-03E5-4C1B-A1B3-3678DFB2F26A}" destId="{FF36E33B-09E8-476D-B574-B1BCD8879E9E}" srcOrd="0" destOrd="0" presId="urn:microsoft.com/office/officeart/2005/8/layout/vList2"/>
    <dgm:cxn modelId="{1C2A5DFD-A134-4A91-8554-C1EE1F09F826}" srcId="{9A0726F6-9B56-4A36-B06D-881AAC85E08B}" destId="{0BD8CC1C-BE8F-43A0-9EEE-709D8933D847}" srcOrd="2" destOrd="0" parTransId="{B0840C94-788C-4D59-909C-4FD9E114059E}" sibTransId="{6714437B-E90E-475D-A2CB-D8E2C4692F36}"/>
    <dgm:cxn modelId="{8A701CFF-065E-4687-84C3-4045D84CC6E3}" srcId="{874BCBF3-03E5-4C1B-A1B3-3678DFB2F26A}" destId="{83227BBB-FC28-4CC1-A03B-60FAEB88CD63}" srcOrd="1" destOrd="0" parTransId="{3B9543B1-F590-4526-9499-5E5D7C284AD9}" sibTransId="{089C2FE3-9E2A-4914-B832-1BB8E24CA486}"/>
    <dgm:cxn modelId="{3A14BFE6-1A40-4E51-888E-648914378ABF}" type="presParOf" srcId="{FF36E33B-09E8-476D-B574-B1BCD8879E9E}" destId="{5CE69BCB-E315-4F2F-9905-EC4D38B2EC47}" srcOrd="0" destOrd="0" presId="urn:microsoft.com/office/officeart/2005/8/layout/vList2"/>
    <dgm:cxn modelId="{35D0BC44-AA16-49CD-918A-2BC765B154F8}" type="presParOf" srcId="{FF36E33B-09E8-476D-B574-B1BCD8879E9E}" destId="{04F08310-6E02-4034-9B65-9E5214727C53}" srcOrd="1" destOrd="0" presId="urn:microsoft.com/office/officeart/2005/8/layout/vList2"/>
    <dgm:cxn modelId="{6571EA7F-00D3-4BDB-99DB-8E4ADD9F2F9F}" type="presParOf" srcId="{FF36E33B-09E8-476D-B574-B1BCD8879E9E}" destId="{FB7CFDE7-08B0-44D6-988E-3DDBEA348E2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8DB570-B6B7-4D49-813A-B374F972426C}"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DCB76E3C-3F85-4053-8095-E89DE63C47B5}">
      <dgm:prSet/>
      <dgm:spPr/>
      <dgm:t>
        <a:bodyPr/>
        <a:lstStyle/>
        <a:p>
          <a:r>
            <a:rPr lang="en-US"/>
            <a:t>Closed gene pools</a:t>
          </a:r>
        </a:p>
      </dgm:t>
    </dgm:pt>
    <dgm:pt modelId="{B8AB4B77-9C7C-4BF9-B28B-ECAA9E5AAA8B}" type="parTrans" cxnId="{F4F2EDDF-F9AC-4F09-8335-4AF744D00941}">
      <dgm:prSet/>
      <dgm:spPr/>
      <dgm:t>
        <a:bodyPr/>
        <a:lstStyle/>
        <a:p>
          <a:endParaRPr lang="en-US"/>
        </a:p>
      </dgm:t>
    </dgm:pt>
    <dgm:pt modelId="{A9A5E393-F370-4E0C-8092-D849970C660F}" type="sibTrans" cxnId="{F4F2EDDF-F9AC-4F09-8335-4AF744D00941}">
      <dgm:prSet/>
      <dgm:spPr/>
      <dgm:t>
        <a:bodyPr/>
        <a:lstStyle/>
        <a:p>
          <a:endParaRPr lang="en-US"/>
        </a:p>
      </dgm:t>
    </dgm:pt>
    <dgm:pt modelId="{A763AC2B-4BC6-4FE7-8CCA-D77C8FD170AE}">
      <dgm:prSet/>
      <dgm:spPr/>
      <dgm:t>
        <a:bodyPr/>
        <a:lstStyle/>
        <a:p>
          <a:r>
            <a:rPr lang="en-US"/>
            <a:t>Real breeding began in Victorian era</a:t>
          </a:r>
        </a:p>
      </dgm:t>
    </dgm:pt>
    <dgm:pt modelId="{5CE889D1-1627-4673-84A4-91CA3697EA2D}" type="parTrans" cxnId="{3C9D90BF-C628-40A8-A5BB-B452A2B2E14D}">
      <dgm:prSet/>
      <dgm:spPr/>
      <dgm:t>
        <a:bodyPr/>
        <a:lstStyle/>
        <a:p>
          <a:endParaRPr lang="en-US"/>
        </a:p>
      </dgm:t>
    </dgm:pt>
    <dgm:pt modelId="{FB6EE1BD-8631-4E06-BF9C-04E732A0C8FC}" type="sibTrans" cxnId="{3C9D90BF-C628-40A8-A5BB-B452A2B2E14D}">
      <dgm:prSet/>
      <dgm:spPr/>
      <dgm:t>
        <a:bodyPr/>
        <a:lstStyle/>
        <a:p>
          <a:endParaRPr lang="en-US"/>
        </a:p>
      </dgm:t>
    </dgm:pt>
    <dgm:pt modelId="{26E4A281-2BF3-4714-98B1-E7E511D939FB}">
      <dgm:prSet/>
      <dgm:spPr/>
      <dgm:t>
        <a:bodyPr/>
        <a:lstStyle/>
        <a:p>
          <a:r>
            <a:rPr lang="en-US"/>
            <a:t>Selective breed breeding began</a:t>
          </a:r>
        </a:p>
      </dgm:t>
    </dgm:pt>
    <dgm:pt modelId="{444584FD-AA30-4FF7-8EB6-29F8B6B66BE8}" type="parTrans" cxnId="{6332B716-8A99-459A-8C69-AE6275D1A84D}">
      <dgm:prSet/>
      <dgm:spPr/>
      <dgm:t>
        <a:bodyPr/>
        <a:lstStyle/>
        <a:p>
          <a:endParaRPr lang="en-US"/>
        </a:p>
      </dgm:t>
    </dgm:pt>
    <dgm:pt modelId="{B2213C78-D795-47B0-B450-C6C131A2B688}" type="sibTrans" cxnId="{6332B716-8A99-459A-8C69-AE6275D1A84D}">
      <dgm:prSet/>
      <dgm:spPr/>
      <dgm:t>
        <a:bodyPr/>
        <a:lstStyle/>
        <a:p>
          <a:endParaRPr lang="en-US"/>
        </a:p>
      </dgm:t>
    </dgm:pt>
    <dgm:pt modelId="{213EDF5E-0004-4A2A-9687-EB4B83B65EBC}">
      <dgm:prSet/>
      <dgm:spPr/>
      <dgm:t>
        <a:bodyPr/>
        <a:lstStyle/>
        <a:p>
          <a:r>
            <a:rPr lang="en-US"/>
            <a:t>Huge phylogenic diversity</a:t>
          </a:r>
        </a:p>
      </dgm:t>
    </dgm:pt>
    <dgm:pt modelId="{DD823409-B68A-408A-B1A4-AF297EA7E342}" type="parTrans" cxnId="{95061D0F-F655-45BA-94ED-2064EA3760C7}">
      <dgm:prSet/>
      <dgm:spPr/>
      <dgm:t>
        <a:bodyPr/>
        <a:lstStyle/>
        <a:p>
          <a:endParaRPr lang="en-US"/>
        </a:p>
      </dgm:t>
    </dgm:pt>
    <dgm:pt modelId="{4CA701FA-006D-4892-9737-54453A745118}" type="sibTrans" cxnId="{95061D0F-F655-45BA-94ED-2064EA3760C7}">
      <dgm:prSet/>
      <dgm:spPr/>
      <dgm:t>
        <a:bodyPr/>
        <a:lstStyle/>
        <a:p>
          <a:endParaRPr lang="en-US"/>
        </a:p>
      </dgm:t>
    </dgm:pt>
    <dgm:pt modelId="{0CAAE28B-217E-4BED-8CB9-96F559B62205}">
      <dgm:prSet/>
      <dgm:spPr/>
      <dgm:t>
        <a:bodyPr/>
        <a:lstStyle/>
        <a:p>
          <a:r>
            <a:rPr lang="en-US"/>
            <a:t>Result: loss of much of genetic diversity</a:t>
          </a:r>
        </a:p>
      </dgm:t>
    </dgm:pt>
    <dgm:pt modelId="{0071C65E-9510-4682-9DF8-FF4468CBC155}" type="parTrans" cxnId="{F88F176C-9C57-4AE9-9CD5-986B9DFF3528}">
      <dgm:prSet/>
      <dgm:spPr/>
      <dgm:t>
        <a:bodyPr/>
        <a:lstStyle/>
        <a:p>
          <a:endParaRPr lang="en-US"/>
        </a:p>
      </dgm:t>
    </dgm:pt>
    <dgm:pt modelId="{059C08BC-FFC0-4840-A684-DC9D868D0305}" type="sibTrans" cxnId="{F88F176C-9C57-4AE9-9CD5-986B9DFF3528}">
      <dgm:prSet/>
      <dgm:spPr/>
      <dgm:t>
        <a:bodyPr/>
        <a:lstStyle/>
        <a:p>
          <a:endParaRPr lang="en-US"/>
        </a:p>
      </dgm:t>
    </dgm:pt>
    <dgm:pt modelId="{F5F597C1-3424-436A-8591-4F986954A9AD}">
      <dgm:prSet/>
      <dgm:spPr/>
      <dgm:t>
        <a:bodyPr/>
        <a:lstStyle/>
        <a:p>
          <a:r>
            <a:rPr lang="en-US"/>
            <a:t>More diversity across breeds</a:t>
          </a:r>
        </a:p>
      </dgm:t>
    </dgm:pt>
    <dgm:pt modelId="{0B0432C7-369E-4D4F-A429-9C66D4BCFA15}" type="parTrans" cxnId="{260931DB-D5BE-4FB2-8545-EA1891AA0CC1}">
      <dgm:prSet/>
      <dgm:spPr/>
      <dgm:t>
        <a:bodyPr/>
        <a:lstStyle/>
        <a:p>
          <a:endParaRPr lang="en-US"/>
        </a:p>
      </dgm:t>
    </dgm:pt>
    <dgm:pt modelId="{489DC049-C87E-482B-A041-06F1FF3389EB}" type="sibTrans" cxnId="{260931DB-D5BE-4FB2-8545-EA1891AA0CC1}">
      <dgm:prSet/>
      <dgm:spPr/>
      <dgm:t>
        <a:bodyPr/>
        <a:lstStyle/>
        <a:p>
          <a:endParaRPr lang="en-US"/>
        </a:p>
      </dgm:t>
    </dgm:pt>
    <dgm:pt modelId="{4D5CB5B4-FEDD-4FF1-90FD-6A8F241326B4}">
      <dgm:prSet/>
      <dgm:spPr/>
      <dgm:t>
        <a:bodyPr/>
        <a:lstStyle/>
        <a:p>
          <a:r>
            <a:rPr lang="en-US"/>
            <a:t>But less overall genetic diversity with other close relatives</a:t>
          </a:r>
        </a:p>
      </dgm:t>
    </dgm:pt>
    <dgm:pt modelId="{41875693-DA62-4FC5-B2D1-E4DD2B771008}" type="parTrans" cxnId="{D3147466-2D6B-43DE-B4D3-6A1DFE7058B7}">
      <dgm:prSet/>
      <dgm:spPr/>
      <dgm:t>
        <a:bodyPr/>
        <a:lstStyle/>
        <a:p>
          <a:endParaRPr lang="en-US"/>
        </a:p>
      </dgm:t>
    </dgm:pt>
    <dgm:pt modelId="{0D477A63-41C8-4C1B-8378-C773BAECF6D7}" type="sibTrans" cxnId="{D3147466-2D6B-43DE-B4D3-6A1DFE7058B7}">
      <dgm:prSet/>
      <dgm:spPr/>
      <dgm:t>
        <a:bodyPr/>
        <a:lstStyle/>
        <a:p>
          <a:endParaRPr lang="en-US"/>
        </a:p>
      </dgm:t>
    </dgm:pt>
    <dgm:pt modelId="{0EFAED5D-185C-4FD8-AE8C-35625A3CFF9F}">
      <dgm:prSet/>
      <dgm:spPr/>
      <dgm:t>
        <a:bodyPr/>
        <a:lstStyle/>
        <a:p>
          <a:r>
            <a:rPr lang="en-US"/>
            <a:t>In way: Breeds are becoming different “species”</a:t>
          </a:r>
        </a:p>
      </dgm:t>
    </dgm:pt>
    <dgm:pt modelId="{497BC85F-EB75-413D-8B79-3ECEAF8EBBB7}" type="parTrans" cxnId="{A2922409-1FB1-4120-A4D7-6C2AD806546A}">
      <dgm:prSet/>
      <dgm:spPr/>
      <dgm:t>
        <a:bodyPr/>
        <a:lstStyle/>
        <a:p>
          <a:endParaRPr lang="en-US"/>
        </a:p>
      </dgm:t>
    </dgm:pt>
    <dgm:pt modelId="{55421CE1-5563-4FA8-A17F-E68545086D51}" type="sibTrans" cxnId="{A2922409-1FB1-4120-A4D7-6C2AD806546A}">
      <dgm:prSet/>
      <dgm:spPr/>
      <dgm:t>
        <a:bodyPr/>
        <a:lstStyle/>
        <a:p>
          <a:endParaRPr lang="en-US"/>
        </a:p>
      </dgm:t>
    </dgm:pt>
    <dgm:pt modelId="{B0FF72D8-DB60-402A-B847-6A7B976275D5}" type="pres">
      <dgm:prSet presAssocID="{D78DB570-B6B7-4D49-813A-B374F972426C}" presName="linear" presStyleCnt="0">
        <dgm:presLayoutVars>
          <dgm:animLvl val="lvl"/>
          <dgm:resizeHandles val="exact"/>
        </dgm:presLayoutVars>
      </dgm:prSet>
      <dgm:spPr/>
    </dgm:pt>
    <dgm:pt modelId="{C27F21B7-C3D1-4985-B5EC-3AC94D154A7F}" type="pres">
      <dgm:prSet presAssocID="{DCB76E3C-3F85-4053-8095-E89DE63C47B5}" presName="parentText" presStyleLbl="node1" presStyleIdx="0" presStyleCnt="3">
        <dgm:presLayoutVars>
          <dgm:chMax val="0"/>
          <dgm:bulletEnabled val="1"/>
        </dgm:presLayoutVars>
      </dgm:prSet>
      <dgm:spPr/>
    </dgm:pt>
    <dgm:pt modelId="{D989CB6B-6DE8-4717-889C-E70A50432323}" type="pres">
      <dgm:prSet presAssocID="{A9A5E393-F370-4E0C-8092-D849970C660F}" presName="spacer" presStyleCnt="0"/>
      <dgm:spPr/>
    </dgm:pt>
    <dgm:pt modelId="{F8D33676-8944-43D9-9B81-585D1D620796}" type="pres">
      <dgm:prSet presAssocID="{A763AC2B-4BC6-4FE7-8CCA-D77C8FD170AE}" presName="parentText" presStyleLbl="node1" presStyleIdx="1" presStyleCnt="3">
        <dgm:presLayoutVars>
          <dgm:chMax val="0"/>
          <dgm:bulletEnabled val="1"/>
        </dgm:presLayoutVars>
      </dgm:prSet>
      <dgm:spPr/>
    </dgm:pt>
    <dgm:pt modelId="{1DF5087D-2345-4E52-B8CB-FD861469324C}" type="pres">
      <dgm:prSet presAssocID="{A763AC2B-4BC6-4FE7-8CCA-D77C8FD170AE}" presName="childText" presStyleLbl="revTx" presStyleIdx="0" presStyleCnt="2">
        <dgm:presLayoutVars>
          <dgm:bulletEnabled val="1"/>
        </dgm:presLayoutVars>
      </dgm:prSet>
      <dgm:spPr/>
    </dgm:pt>
    <dgm:pt modelId="{AA2C05BC-6EA7-49F5-9968-020CBB91B8C6}" type="pres">
      <dgm:prSet presAssocID="{0CAAE28B-217E-4BED-8CB9-96F559B62205}" presName="parentText" presStyleLbl="node1" presStyleIdx="2" presStyleCnt="3">
        <dgm:presLayoutVars>
          <dgm:chMax val="0"/>
          <dgm:bulletEnabled val="1"/>
        </dgm:presLayoutVars>
      </dgm:prSet>
      <dgm:spPr/>
    </dgm:pt>
    <dgm:pt modelId="{9B18073F-E169-4EFE-A2F0-3234883B7F11}" type="pres">
      <dgm:prSet presAssocID="{0CAAE28B-217E-4BED-8CB9-96F559B62205}" presName="childText" presStyleLbl="revTx" presStyleIdx="1" presStyleCnt="2">
        <dgm:presLayoutVars>
          <dgm:bulletEnabled val="1"/>
        </dgm:presLayoutVars>
      </dgm:prSet>
      <dgm:spPr/>
    </dgm:pt>
  </dgm:ptLst>
  <dgm:cxnLst>
    <dgm:cxn modelId="{A2922409-1FB1-4120-A4D7-6C2AD806546A}" srcId="{0CAAE28B-217E-4BED-8CB9-96F559B62205}" destId="{0EFAED5D-185C-4FD8-AE8C-35625A3CFF9F}" srcOrd="2" destOrd="0" parTransId="{497BC85F-EB75-413D-8B79-3ECEAF8EBBB7}" sibTransId="{55421CE1-5563-4FA8-A17F-E68545086D51}"/>
    <dgm:cxn modelId="{95061D0F-F655-45BA-94ED-2064EA3760C7}" srcId="{A763AC2B-4BC6-4FE7-8CCA-D77C8FD170AE}" destId="{213EDF5E-0004-4A2A-9687-EB4B83B65EBC}" srcOrd="1" destOrd="0" parTransId="{DD823409-B68A-408A-B1A4-AF297EA7E342}" sibTransId="{4CA701FA-006D-4892-9737-54453A745118}"/>
    <dgm:cxn modelId="{6332B716-8A99-459A-8C69-AE6275D1A84D}" srcId="{A763AC2B-4BC6-4FE7-8CCA-D77C8FD170AE}" destId="{26E4A281-2BF3-4714-98B1-E7E511D939FB}" srcOrd="0" destOrd="0" parTransId="{444584FD-AA30-4FF7-8EB6-29F8B6B66BE8}" sibTransId="{B2213C78-D795-47B0-B450-C6C131A2B688}"/>
    <dgm:cxn modelId="{54FF972B-F052-4346-8694-CC993C0131D0}" type="presOf" srcId="{A763AC2B-4BC6-4FE7-8CCA-D77C8FD170AE}" destId="{F8D33676-8944-43D9-9B81-585D1D620796}" srcOrd="0" destOrd="0" presId="urn:microsoft.com/office/officeart/2005/8/layout/vList2"/>
    <dgm:cxn modelId="{10FCAD61-A3A7-4280-95C9-893E5FF4B07F}" type="presOf" srcId="{0CAAE28B-217E-4BED-8CB9-96F559B62205}" destId="{AA2C05BC-6EA7-49F5-9968-020CBB91B8C6}" srcOrd="0" destOrd="0" presId="urn:microsoft.com/office/officeart/2005/8/layout/vList2"/>
    <dgm:cxn modelId="{D3147466-2D6B-43DE-B4D3-6A1DFE7058B7}" srcId="{0CAAE28B-217E-4BED-8CB9-96F559B62205}" destId="{4D5CB5B4-FEDD-4FF1-90FD-6A8F241326B4}" srcOrd="1" destOrd="0" parTransId="{41875693-DA62-4FC5-B2D1-E4DD2B771008}" sibTransId="{0D477A63-41C8-4C1B-8378-C773BAECF6D7}"/>
    <dgm:cxn modelId="{D1767B48-C539-46A2-88E1-61DB74A7E2A2}" type="presOf" srcId="{F5F597C1-3424-436A-8591-4F986954A9AD}" destId="{9B18073F-E169-4EFE-A2F0-3234883B7F11}" srcOrd="0" destOrd="0" presId="urn:microsoft.com/office/officeart/2005/8/layout/vList2"/>
    <dgm:cxn modelId="{F88F176C-9C57-4AE9-9CD5-986B9DFF3528}" srcId="{D78DB570-B6B7-4D49-813A-B374F972426C}" destId="{0CAAE28B-217E-4BED-8CB9-96F559B62205}" srcOrd="2" destOrd="0" parTransId="{0071C65E-9510-4682-9DF8-FF4468CBC155}" sibTransId="{059C08BC-FFC0-4840-A684-DC9D868D0305}"/>
    <dgm:cxn modelId="{8980E087-1B91-415A-A3A7-EAA56F1598B0}" type="presOf" srcId="{DCB76E3C-3F85-4053-8095-E89DE63C47B5}" destId="{C27F21B7-C3D1-4985-B5EC-3AC94D154A7F}" srcOrd="0" destOrd="0" presId="urn:microsoft.com/office/officeart/2005/8/layout/vList2"/>
    <dgm:cxn modelId="{B553E193-DFF2-4B73-94AD-F2A2B9900A14}" type="presOf" srcId="{213EDF5E-0004-4A2A-9687-EB4B83B65EBC}" destId="{1DF5087D-2345-4E52-B8CB-FD861469324C}" srcOrd="0" destOrd="1" presId="urn:microsoft.com/office/officeart/2005/8/layout/vList2"/>
    <dgm:cxn modelId="{1DE3329E-9406-43F2-8C6F-38E396C2A9CC}" type="presOf" srcId="{D78DB570-B6B7-4D49-813A-B374F972426C}" destId="{B0FF72D8-DB60-402A-B847-6A7B976275D5}" srcOrd="0" destOrd="0" presId="urn:microsoft.com/office/officeart/2005/8/layout/vList2"/>
    <dgm:cxn modelId="{3C9D90BF-C628-40A8-A5BB-B452A2B2E14D}" srcId="{D78DB570-B6B7-4D49-813A-B374F972426C}" destId="{A763AC2B-4BC6-4FE7-8CCA-D77C8FD170AE}" srcOrd="1" destOrd="0" parTransId="{5CE889D1-1627-4673-84A4-91CA3697EA2D}" sibTransId="{FB6EE1BD-8631-4E06-BF9C-04E732A0C8FC}"/>
    <dgm:cxn modelId="{C59026CC-F59F-4073-9F91-CCA8CB067AE0}" type="presOf" srcId="{26E4A281-2BF3-4714-98B1-E7E511D939FB}" destId="{1DF5087D-2345-4E52-B8CB-FD861469324C}" srcOrd="0" destOrd="0" presId="urn:microsoft.com/office/officeart/2005/8/layout/vList2"/>
    <dgm:cxn modelId="{88A88DCE-AB24-4A01-AC43-AE609AF1D5A4}" type="presOf" srcId="{4D5CB5B4-FEDD-4FF1-90FD-6A8F241326B4}" destId="{9B18073F-E169-4EFE-A2F0-3234883B7F11}" srcOrd="0" destOrd="1" presId="urn:microsoft.com/office/officeart/2005/8/layout/vList2"/>
    <dgm:cxn modelId="{260931DB-D5BE-4FB2-8545-EA1891AA0CC1}" srcId="{0CAAE28B-217E-4BED-8CB9-96F559B62205}" destId="{F5F597C1-3424-436A-8591-4F986954A9AD}" srcOrd="0" destOrd="0" parTransId="{0B0432C7-369E-4D4F-A429-9C66D4BCFA15}" sibTransId="{489DC049-C87E-482B-A041-06F1FF3389EB}"/>
    <dgm:cxn modelId="{F4F2EDDF-F9AC-4F09-8335-4AF744D00941}" srcId="{D78DB570-B6B7-4D49-813A-B374F972426C}" destId="{DCB76E3C-3F85-4053-8095-E89DE63C47B5}" srcOrd="0" destOrd="0" parTransId="{B8AB4B77-9C7C-4BF9-B28B-ECAA9E5AAA8B}" sibTransId="{A9A5E393-F370-4E0C-8092-D849970C660F}"/>
    <dgm:cxn modelId="{8C71F4EF-9E45-4FDA-ADBF-6E743D01A07F}" type="presOf" srcId="{0EFAED5D-185C-4FD8-AE8C-35625A3CFF9F}" destId="{9B18073F-E169-4EFE-A2F0-3234883B7F11}" srcOrd="0" destOrd="2" presId="urn:microsoft.com/office/officeart/2005/8/layout/vList2"/>
    <dgm:cxn modelId="{C2BFB839-35EC-4D05-B8E8-4528A706DABC}" type="presParOf" srcId="{B0FF72D8-DB60-402A-B847-6A7B976275D5}" destId="{C27F21B7-C3D1-4985-B5EC-3AC94D154A7F}" srcOrd="0" destOrd="0" presId="urn:microsoft.com/office/officeart/2005/8/layout/vList2"/>
    <dgm:cxn modelId="{89E22DBD-8747-47AF-A97F-E840AAF29158}" type="presParOf" srcId="{B0FF72D8-DB60-402A-B847-6A7B976275D5}" destId="{D989CB6B-6DE8-4717-889C-E70A50432323}" srcOrd="1" destOrd="0" presId="urn:microsoft.com/office/officeart/2005/8/layout/vList2"/>
    <dgm:cxn modelId="{EDCF03FA-9228-4C42-A506-0AC636F8E35C}" type="presParOf" srcId="{B0FF72D8-DB60-402A-B847-6A7B976275D5}" destId="{F8D33676-8944-43D9-9B81-585D1D620796}" srcOrd="2" destOrd="0" presId="urn:microsoft.com/office/officeart/2005/8/layout/vList2"/>
    <dgm:cxn modelId="{2A73A7E3-B3AD-48F4-B69C-0D9A369D6F7A}" type="presParOf" srcId="{B0FF72D8-DB60-402A-B847-6A7B976275D5}" destId="{1DF5087D-2345-4E52-B8CB-FD861469324C}" srcOrd="3" destOrd="0" presId="urn:microsoft.com/office/officeart/2005/8/layout/vList2"/>
    <dgm:cxn modelId="{6D11E264-C128-4D60-B721-DB57E5356F8D}" type="presParOf" srcId="{B0FF72D8-DB60-402A-B847-6A7B976275D5}" destId="{AA2C05BC-6EA7-49F5-9968-020CBB91B8C6}" srcOrd="4" destOrd="0" presId="urn:microsoft.com/office/officeart/2005/8/layout/vList2"/>
    <dgm:cxn modelId="{381AAC6A-F9F5-426A-B832-70B53707F134}" type="presParOf" srcId="{B0FF72D8-DB60-402A-B847-6A7B976275D5}" destId="{9B18073F-E169-4EFE-A2F0-3234883B7F1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BE117A-6221-416E-AC26-0674EAB1D63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82C9E4A-B0FB-431E-8ADA-E40A2E468EFA}">
      <dgm:prSet/>
      <dgm:spPr/>
      <dgm:t>
        <a:bodyPr/>
        <a:lstStyle/>
        <a:p>
          <a:r>
            <a:rPr lang="en-US"/>
            <a:t>Distinct evolutionary hierarchy</a:t>
          </a:r>
        </a:p>
      </dgm:t>
    </dgm:pt>
    <dgm:pt modelId="{3E23A18A-E4E0-4E41-8AB8-1A34B8FC1D88}" type="parTrans" cxnId="{FE511655-5098-42E5-9A8F-D0B7A9509555}">
      <dgm:prSet/>
      <dgm:spPr/>
      <dgm:t>
        <a:bodyPr/>
        <a:lstStyle/>
        <a:p>
          <a:endParaRPr lang="en-US"/>
        </a:p>
      </dgm:t>
    </dgm:pt>
    <dgm:pt modelId="{12B6ED04-C1AF-459A-A417-0FCB336A9451}" type="sibTrans" cxnId="{FE511655-5098-42E5-9A8F-D0B7A9509555}">
      <dgm:prSet/>
      <dgm:spPr/>
      <dgm:t>
        <a:bodyPr/>
        <a:lstStyle/>
        <a:p>
          <a:endParaRPr lang="en-US"/>
        </a:p>
      </dgm:t>
    </dgm:pt>
    <dgm:pt modelId="{717EBAEB-8F8E-427F-B831-CE5C65AEC325}">
      <dgm:prSet/>
      <dgm:spPr/>
      <dgm:t>
        <a:bodyPr/>
        <a:lstStyle/>
        <a:p>
          <a:r>
            <a:rPr lang="en-US"/>
            <a:t>Four or five primary groups:</a:t>
          </a:r>
        </a:p>
      </dgm:t>
    </dgm:pt>
    <dgm:pt modelId="{2060C50F-26E7-46A7-97AD-01CE6FB0FB9C}" type="parTrans" cxnId="{CCD33BBE-AE49-48FC-AEA3-7B75B8D06C34}">
      <dgm:prSet/>
      <dgm:spPr/>
      <dgm:t>
        <a:bodyPr/>
        <a:lstStyle/>
        <a:p>
          <a:endParaRPr lang="en-US"/>
        </a:p>
      </dgm:t>
    </dgm:pt>
    <dgm:pt modelId="{C7C7E783-51B2-4302-BDC5-C6E86D65A408}" type="sibTrans" cxnId="{CCD33BBE-AE49-48FC-AEA3-7B75B8D06C34}">
      <dgm:prSet/>
      <dgm:spPr/>
      <dgm:t>
        <a:bodyPr/>
        <a:lstStyle/>
        <a:p>
          <a:endParaRPr lang="en-US"/>
        </a:p>
      </dgm:t>
    </dgm:pt>
    <dgm:pt modelId="{50DF3DFB-2137-4E6C-87B9-E21F66B889B2}">
      <dgm:prSet/>
      <dgm:spPr/>
      <dgm:t>
        <a:bodyPr/>
        <a:lstStyle/>
        <a:p>
          <a:r>
            <a:rPr lang="en-US" b="1" dirty="0"/>
            <a:t>Ancient</a:t>
          </a:r>
        </a:p>
      </dgm:t>
    </dgm:pt>
    <dgm:pt modelId="{DFCAEA27-89DC-4A22-A7C9-F175FC6E47FE}" type="parTrans" cxnId="{CF51C737-5896-4EBD-9E3B-442B5798923E}">
      <dgm:prSet/>
      <dgm:spPr/>
      <dgm:t>
        <a:bodyPr/>
        <a:lstStyle/>
        <a:p>
          <a:endParaRPr lang="en-US"/>
        </a:p>
      </dgm:t>
    </dgm:pt>
    <dgm:pt modelId="{4C258C45-2C86-4249-9B14-A77FFB3A91EF}" type="sibTrans" cxnId="{CF51C737-5896-4EBD-9E3B-442B5798923E}">
      <dgm:prSet/>
      <dgm:spPr/>
      <dgm:t>
        <a:bodyPr/>
        <a:lstStyle/>
        <a:p>
          <a:endParaRPr lang="en-US"/>
        </a:p>
      </dgm:t>
    </dgm:pt>
    <dgm:pt modelId="{1E22437E-5925-4671-9323-8ACCCE3DCDBB}">
      <dgm:prSet/>
      <dgm:spPr/>
      <dgm:t>
        <a:bodyPr/>
        <a:lstStyle/>
        <a:p>
          <a:r>
            <a:rPr lang="en-US" b="1"/>
            <a:t>Herding</a:t>
          </a:r>
        </a:p>
      </dgm:t>
    </dgm:pt>
    <dgm:pt modelId="{AB3DA10B-150B-4CCF-805F-DDFE3E048618}" type="parTrans" cxnId="{4653E2F9-75A9-4C18-886A-DC37E06D1383}">
      <dgm:prSet/>
      <dgm:spPr/>
      <dgm:t>
        <a:bodyPr/>
        <a:lstStyle/>
        <a:p>
          <a:endParaRPr lang="en-US"/>
        </a:p>
      </dgm:t>
    </dgm:pt>
    <dgm:pt modelId="{2CBCAC2E-2E47-4EF0-8371-DE056682D351}" type="sibTrans" cxnId="{4653E2F9-75A9-4C18-886A-DC37E06D1383}">
      <dgm:prSet/>
      <dgm:spPr/>
      <dgm:t>
        <a:bodyPr/>
        <a:lstStyle/>
        <a:p>
          <a:endParaRPr lang="en-US"/>
        </a:p>
      </dgm:t>
    </dgm:pt>
    <dgm:pt modelId="{023D4336-3DFB-4D6D-B7B3-224556C9EBA1}">
      <dgm:prSet/>
      <dgm:spPr/>
      <dgm:t>
        <a:bodyPr/>
        <a:lstStyle/>
        <a:p>
          <a:r>
            <a:rPr lang="en-US" b="1"/>
            <a:t>Mastiff</a:t>
          </a:r>
        </a:p>
      </dgm:t>
    </dgm:pt>
    <dgm:pt modelId="{3A0A9EBC-87C4-4E4F-AC9B-85CA160EE4B5}" type="parTrans" cxnId="{2CF04FC2-C4F3-43AC-BC9F-F2002095A7FD}">
      <dgm:prSet/>
      <dgm:spPr/>
      <dgm:t>
        <a:bodyPr/>
        <a:lstStyle/>
        <a:p>
          <a:endParaRPr lang="en-US"/>
        </a:p>
      </dgm:t>
    </dgm:pt>
    <dgm:pt modelId="{F7310DD7-E922-4C14-91EE-6F34F0644376}" type="sibTrans" cxnId="{2CF04FC2-C4F3-43AC-BC9F-F2002095A7FD}">
      <dgm:prSet/>
      <dgm:spPr/>
      <dgm:t>
        <a:bodyPr/>
        <a:lstStyle/>
        <a:p>
          <a:endParaRPr lang="en-US"/>
        </a:p>
      </dgm:t>
    </dgm:pt>
    <dgm:pt modelId="{DE5DA57F-70FC-44A6-BF7F-DD1E8C401703}">
      <dgm:prSet/>
      <dgm:spPr/>
      <dgm:t>
        <a:bodyPr/>
        <a:lstStyle/>
        <a:p>
          <a:r>
            <a:rPr lang="en-US" b="1"/>
            <a:t>Modern European</a:t>
          </a:r>
        </a:p>
      </dgm:t>
    </dgm:pt>
    <dgm:pt modelId="{D422CE59-9312-45CC-ACD2-12E6E31E05B8}" type="parTrans" cxnId="{91076BA9-DFD6-4C4A-83C3-CB409574B155}">
      <dgm:prSet/>
      <dgm:spPr/>
      <dgm:t>
        <a:bodyPr/>
        <a:lstStyle/>
        <a:p>
          <a:endParaRPr lang="en-US"/>
        </a:p>
      </dgm:t>
    </dgm:pt>
    <dgm:pt modelId="{6349D336-EBD9-47A6-9CA8-2CADE3BEAAEA}" type="sibTrans" cxnId="{91076BA9-DFD6-4C4A-83C3-CB409574B155}">
      <dgm:prSet/>
      <dgm:spPr/>
      <dgm:t>
        <a:bodyPr/>
        <a:lstStyle/>
        <a:p>
          <a:endParaRPr lang="en-US"/>
        </a:p>
      </dgm:t>
    </dgm:pt>
    <dgm:pt modelId="{A0D61070-12A9-4306-8471-06EA10B3BC2D}">
      <dgm:prSet/>
      <dgm:spPr/>
      <dgm:t>
        <a:bodyPr/>
        <a:lstStyle/>
        <a:p>
          <a:r>
            <a:rPr lang="en-US" b="1" dirty="0"/>
            <a:t>Mountain</a:t>
          </a:r>
        </a:p>
      </dgm:t>
    </dgm:pt>
    <dgm:pt modelId="{FE4D0603-FD34-4204-8251-F731CCDE2441}" type="parTrans" cxnId="{94D6E939-1CCD-4C12-82AE-47F1EE3AB9DB}">
      <dgm:prSet/>
      <dgm:spPr/>
      <dgm:t>
        <a:bodyPr/>
        <a:lstStyle/>
        <a:p>
          <a:endParaRPr lang="en-US"/>
        </a:p>
      </dgm:t>
    </dgm:pt>
    <dgm:pt modelId="{0A3F1FD5-31C4-42C0-9F10-B71D3B0EEBA8}" type="sibTrans" cxnId="{94D6E939-1CCD-4C12-82AE-47F1EE3AB9DB}">
      <dgm:prSet/>
      <dgm:spPr/>
      <dgm:t>
        <a:bodyPr/>
        <a:lstStyle/>
        <a:p>
          <a:endParaRPr lang="en-US"/>
        </a:p>
      </dgm:t>
    </dgm:pt>
    <dgm:pt modelId="{8B54A23A-E6AE-421B-AE71-9F9CF0FAD217}">
      <dgm:prSet/>
      <dgm:spPr/>
      <dgm:t>
        <a:bodyPr/>
        <a:lstStyle/>
        <a:p>
          <a:r>
            <a:rPr lang="en-US"/>
            <a:t>Most divergent of these groups = nine </a:t>
          </a:r>
          <a:r>
            <a:rPr lang="en-US" b="1"/>
            <a:t>ancient breeds </a:t>
          </a:r>
          <a:r>
            <a:rPr lang="en-US"/>
            <a:t>from Artic, Asia, Africa, Middle East</a:t>
          </a:r>
        </a:p>
      </dgm:t>
    </dgm:pt>
    <dgm:pt modelId="{6DF257D5-A0F7-4217-AFBD-C9E5C6528E76}" type="parTrans" cxnId="{3877750A-E210-4A68-8357-F95F0BA0E95D}">
      <dgm:prSet/>
      <dgm:spPr/>
      <dgm:t>
        <a:bodyPr/>
        <a:lstStyle/>
        <a:p>
          <a:endParaRPr lang="en-US"/>
        </a:p>
      </dgm:t>
    </dgm:pt>
    <dgm:pt modelId="{800A7F25-70E0-4986-8C6B-5B02812872C1}" type="sibTrans" cxnId="{3877750A-E210-4A68-8357-F95F0BA0E95D}">
      <dgm:prSet/>
      <dgm:spPr/>
      <dgm:t>
        <a:bodyPr/>
        <a:lstStyle/>
        <a:p>
          <a:endParaRPr lang="en-US"/>
        </a:p>
      </dgm:t>
    </dgm:pt>
    <dgm:pt modelId="{34C4D16A-18E9-4EF5-85C2-B8E87BEC90AE}">
      <dgm:prSet/>
      <dgm:spPr/>
      <dgm:t>
        <a:bodyPr/>
        <a:lstStyle/>
        <a:p>
          <a:r>
            <a:rPr lang="en-US"/>
            <a:t>Most modern breeds = European</a:t>
          </a:r>
        </a:p>
      </dgm:t>
    </dgm:pt>
    <dgm:pt modelId="{B97DD826-BEA5-4135-A321-043D3AC8D0C4}" type="parTrans" cxnId="{AFD8EB6A-A114-48CC-B66F-C025267A38AF}">
      <dgm:prSet/>
      <dgm:spPr/>
      <dgm:t>
        <a:bodyPr/>
        <a:lstStyle/>
        <a:p>
          <a:endParaRPr lang="en-US"/>
        </a:p>
      </dgm:t>
    </dgm:pt>
    <dgm:pt modelId="{DA9801F7-8C0F-4CEC-B4E4-449B9510F7A1}" type="sibTrans" cxnId="{AFD8EB6A-A114-48CC-B66F-C025267A38AF}">
      <dgm:prSet/>
      <dgm:spPr/>
      <dgm:t>
        <a:bodyPr/>
        <a:lstStyle/>
        <a:p>
          <a:endParaRPr lang="en-US"/>
        </a:p>
      </dgm:t>
    </dgm:pt>
    <dgm:pt modelId="{D1E40F3D-4FD2-407F-9238-DE3BBC22D93B}">
      <dgm:prSet/>
      <dgm:spPr/>
      <dgm:t>
        <a:bodyPr/>
        <a:lstStyle/>
        <a:p>
          <a:r>
            <a:rPr lang="en-US"/>
            <a:t>Share single exclusive common ancestor</a:t>
          </a:r>
        </a:p>
      </dgm:t>
    </dgm:pt>
    <dgm:pt modelId="{58029BBE-91B9-45CE-B2B9-5D04EAC5A42D}" type="parTrans" cxnId="{3D6674F8-75A0-46A3-8D05-1F5AF13D39E8}">
      <dgm:prSet/>
      <dgm:spPr/>
      <dgm:t>
        <a:bodyPr/>
        <a:lstStyle/>
        <a:p>
          <a:endParaRPr lang="en-US"/>
        </a:p>
      </dgm:t>
    </dgm:pt>
    <dgm:pt modelId="{169426CB-DE8C-44F7-937F-5947EA0F820A}" type="sibTrans" cxnId="{3D6674F8-75A0-46A3-8D05-1F5AF13D39E8}">
      <dgm:prSet/>
      <dgm:spPr/>
      <dgm:t>
        <a:bodyPr/>
        <a:lstStyle/>
        <a:p>
          <a:endParaRPr lang="en-US"/>
        </a:p>
      </dgm:t>
    </dgm:pt>
    <dgm:pt modelId="{46A5BA41-599C-49A5-82C2-BEC38AC386CB}">
      <dgm:prSet/>
      <dgm:spPr/>
      <dgm:t>
        <a:bodyPr/>
        <a:lstStyle/>
        <a:p>
          <a:r>
            <a:rPr lang="en-US"/>
            <a:t>Show little difference across phylogenetic structure</a:t>
          </a:r>
        </a:p>
      </dgm:t>
    </dgm:pt>
    <dgm:pt modelId="{C1690AEB-A951-4465-83B2-7F452F85BD7A}" type="parTrans" cxnId="{D6A380DA-5136-442D-911B-16D57EC5DBF6}">
      <dgm:prSet/>
      <dgm:spPr/>
      <dgm:t>
        <a:bodyPr/>
        <a:lstStyle/>
        <a:p>
          <a:endParaRPr lang="en-US"/>
        </a:p>
      </dgm:t>
    </dgm:pt>
    <dgm:pt modelId="{CF7CB9C8-B851-4109-BCF5-AD506A691D51}" type="sibTrans" cxnId="{D6A380DA-5136-442D-911B-16D57EC5DBF6}">
      <dgm:prSet/>
      <dgm:spPr/>
      <dgm:t>
        <a:bodyPr/>
        <a:lstStyle/>
        <a:p>
          <a:endParaRPr lang="en-US"/>
        </a:p>
      </dgm:t>
    </dgm:pt>
    <dgm:pt modelId="{8BC91F40-BA12-47EC-A228-5C2FC48D8F51}">
      <dgm:prSet/>
      <dgm:spPr/>
      <dgm:t>
        <a:bodyPr/>
        <a:lstStyle/>
        <a:p>
          <a:r>
            <a:rPr lang="en-US"/>
            <a:t>This indicates recent origin and limited interbreed hybridization</a:t>
          </a:r>
        </a:p>
      </dgm:t>
    </dgm:pt>
    <dgm:pt modelId="{3D60BD70-73A2-46C7-BF48-4E25906CCCE1}" type="parTrans" cxnId="{64793DA6-74FA-449D-B4D7-1903132E5853}">
      <dgm:prSet/>
      <dgm:spPr/>
      <dgm:t>
        <a:bodyPr/>
        <a:lstStyle/>
        <a:p>
          <a:endParaRPr lang="en-US"/>
        </a:p>
      </dgm:t>
    </dgm:pt>
    <dgm:pt modelId="{8292CD85-7C64-4B4F-941C-BF35B946FB4A}" type="sibTrans" cxnId="{64793DA6-74FA-449D-B4D7-1903132E5853}">
      <dgm:prSet/>
      <dgm:spPr/>
      <dgm:t>
        <a:bodyPr/>
        <a:lstStyle/>
        <a:p>
          <a:endParaRPr lang="en-US"/>
        </a:p>
      </dgm:t>
    </dgm:pt>
    <dgm:pt modelId="{8C8AF158-506D-426D-A543-E4AB0990D2E2}" type="pres">
      <dgm:prSet presAssocID="{5ABE117A-6221-416E-AC26-0674EAB1D63D}" presName="linear" presStyleCnt="0">
        <dgm:presLayoutVars>
          <dgm:animLvl val="lvl"/>
          <dgm:resizeHandles val="exact"/>
        </dgm:presLayoutVars>
      </dgm:prSet>
      <dgm:spPr/>
    </dgm:pt>
    <dgm:pt modelId="{27CCF749-E79C-4E59-A9CC-5B769992CA4E}" type="pres">
      <dgm:prSet presAssocID="{382C9E4A-B0FB-431E-8ADA-E40A2E468EFA}" presName="parentText" presStyleLbl="node1" presStyleIdx="0" presStyleCnt="4">
        <dgm:presLayoutVars>
          <dgm:chMax val="0"/>
          <dgm:bulletEnabled val="1"/>
        </dgm:presLayoutVars>
      </dgm:prSet>
      <dgm:spPr/>
    </dgm:pt>
    <dgm:pt modelId="{A132FBCD-AC3B-4CC5-BDF4-E0FB031E29C8}" type="pres">
      <dgm:prSet presAssocID="{12B6ED04-C1AF-459A-A417-0FCB336A9451}" presName="spacer" presStyleCnt="0"/>
      <dgm:spPr/>
    </dgm:pt>
    <dgm:pt modelId="{CC02F2E0-76D1-4342-A2FF-AF1EE295BF00}" type="pres">
      <dgm:prSet presAssocID="{717EBAEB-8F8E-427F-B831-CE5C65AEC325}" presName="parentText" presStyleLbl="node1" presStyleIdx="1" presStyleCnt="4">
        <dgm:presLayoutVars>
          <dgm:chMax val="0"/>
          <dgm:bulletEnabled val="1"/>
        </dgm:presLayoutVars>
      </dgm:prSet>
      <dgm:spPr/>
    </dgm:pt>
    <dgm:pt modelId="{222A114E-CEEF-4805-ACC0-F68ED9396396}" type="pres">
      <dgm:prSet presAssocID="{717EBAEB-8F8E-427F-B831-CE5C65AEC325}" presName="childText" presStyleLbl="revTx" presStyleIdx="0" presStyleCnt="2">
        <dgm:presLayoutVars>
          <dgm:bulletEnabled val="1"/>
        </dgm:presLayoutVars>
      </dgm:prSet>
      <dgm:spPr/>
    </dgm:pt>
    <dgm:pt modelId="{DC4F1D8C-69A7-48A4-8858-933AF78B81BB}" type="pres">
      <dgm:prSet presAssocID="{8B54A23A-E6AE-421B-AE71-9F9CF0FAD217}" presName="parentText" presStyleLbl="node1" presStyleIdx="2" presStyleCnt="4">
        <dgm:presLayoutVars>
          <dgm:chMax val="0"/>
          <dgm:bulletEnabled val="1"/>
        </dgm:presLayoutVars>
      </dgm:prSet>
      <dgm:spPr/>
    </dgm:pt>
    <dgm:pt modelId="{919C0B98-67C2-4895-BC8D-778384B9E047}" type="pres">
      <dgm:prSet presAssocID="{800A7F25-70E0-4986-8C6B-5B02812872C1}" presName="spacer" presStyleCnt="0"/>
      <dgm:spPr/>
    </dgm:pt>
    <dgm:pt modelId="{A82ED5DA-04B4-4AF1-BB3D-8146354C7E98}" type="pres">
      <dgm:prSet presAssocID="{34C4D16A-18E9-4EF5-85C2-B8E87BEC90AE}" presName="parentText" presStyleLbl="node1" presStyleIdx="3" presStyleCnt="4">
        <dgm:presLayoutVars>
          <dgm:chMax val="0"/>
          <dgm:bulletEnabled val="1"/>
        </dgm:presLayoutVars>
      </dgm:prSet>
      <dgm:spPr/>
    </dgm:pt>
    <dgm:pt modelId="{D224159A-919C-4CA4-9C68-FFDD973A8F06}" type="pres">
      <dgm:prSet presAssocID="{34C4D16A-18E9-4EF5-85C2-B8E87BEC90AE}" presName="childText" presStyleLbl="revTx" presStyleIdx="1" presStyleCnt="2">
        <dgm:presLayoutVars>
          <dgm:bulletEnabled val="1"/>
        </dgm:presLayoutVars>
      </dgm:prSet>
      <dgm:spPr/>
    </dgm:pt>
  </dgm:ptLst>
  <dgm:cxnLst>
    <dgm:cxn modelId="{C61DBD03-0133-4F24-AB26-178879D92D79}" type="presOf" srcId="{46A5BA41-599C-49A5-82C2-BEC38AC386CB}" destId="{D224159A-919C-4CA4-9C68-FFDD973A8F06}" srcOrd="0" destOrd="1" presId="urn:microsoft.com/office/officeart/2005/8/layout/vList2"/>
    <dgm:cxn modelId="{3877750A-E210-4A68-8357-F95F0BA0E95D}" srcId="{5ABE117A-6221-416E-AC26-0674EAB1D63D}" destId="{8B54A23A-E6AE-421B-AE71-9F9CF0FAD217}" srcOrd="2" destOrd="0" parTransId="{6DF257D5-A0F7-4217-AFBD-C9E5C6528E76}" sibTransId="{800A7F25-70E0-4986-8C6B-5B02812872C1}"/>
    <dgm:cxn modelId="{F54C671C-E13F-4B97-B491-9F1A6BB34ED6}" type="presOf" srcId="{50DF3DFB-2137-4E6C-87B9-E21F66B889B2}" destId="{222A114E-CEEF-4805-ACC0-F68ED9396396}" srcOrd="0" destOrd="0" presId="urn:microsoft.com/office/officeart/2005/8/layout/vList2"/>
    <dgm:cxn modelId="{2C36B725-2D49-44A9-A4E2-18E5EB759B4F}" type="presOf" srcId="{DE5DA57F-70FC-44A6-BF7F-DD1E8C401703}" destId="{222A114E-CEEF-4805-ACC0-F68ED9396396}" srcOrd="0" destOrd="3" presId="urn:microsoft.com/office/officeart/2005/8/layout/vList2"/>
    <dgm:cxn modelId="{A78C3B2F-B41A-4A04-B923-A18758C0D4FA}" type="presOf" srcId="{8BC91F40-BA12-47EC-A228-5C2FC48D8F51}" destId="{D224159A-919C-4CA4-9C68-FFDD973A8F06}" srcOrd="0" destOrd="2" presId="urn:microsoft.com/office/officeart/2005/8/layout/vList2"/>
    <dgm:cxn modelId="{CF51C737-5896-4EBD-9E3B-442B5798923E}" srcId="{717EBAEB-8F8E-427F-B831-CE5C65AEC325}" destId="{50DF3DFB-2137-4E6C-87B9-E21F66B889B2}" srcOrd="0" destOrd="0" parTransId="{DFCAEA27-89DC-4A22-A7C9-F175FC6E47FE}" sibTransId="{4C258C45-2C86-4249-9B14-A77FFB3A91EF}"/>
    <dgm:cxn modelId="{9F7EAE39-65F1-4BA9-9EF7-555825534E3B}" type="presOf" srcId="{382C9E4A-B0FB-431E-8ADA-E40A2E468EFA}" destId="{27CCF749-E79C-4E59-A9CC-5B769992CA4E}" srcOrd="0" destOrd="0" presId="urn:microsoft.com/office/officeart/2005/8/layout/vList2"/>
    <dgm:cxn modelId="{94D6E939-1CCD-4C12-82AE-47F1EE3AB9DB}" srcId="{717EBAEB-8F8E-427F-B831-CE5C65AEC325}" destId="{A0D61070-12A9-4306-8471-06EA10B3BC2D}" srcOrd="4" destOrd="0" parTransId="{FE4D0603-FD34-4204-8251-F731CCDE2441}" sibTransId="{0A3F1FD5-31C4-42C0-9F10-B71D3B0EEBA8}"/>
    <dgm:cxn modelId="{AA6F6A3F-EA57-4729-9D53-92DCEED8410D}" type="presOf" srcId="{717EBAEB-8F8E-427F-B831-CE5C65AEC325}" destId="{CC02F2E0-76D1-4342-A2FF-AF1EE295BF00}" srcOrd="0" destOrd="0" presId="urn:microsoft.com/office/officeart/2005/8/layout/vList2"/>
    <dgm:cxn modelId="{E17C0665-282D-4DDB-B640-4AF917840056}" type="presOf" srcId="{A0D61070-12A9-4306-8471-06EA10B3BC2D}" destId="{222A114E-CEEF-4805-ACC0-F68ED9396396}" srcOrd="0" destOrd="4" presId="urn:microsoft.com/office/officeart/2005/8/layout/vList2"/>
    <dgm:cxn modelId="{A2B58A45-7357-4793-BDB0-BC0D2801E477}" type="presOf" srcId="{023D4336-3DFB-4D6D-B7B3-224556C9EBA1}" destId="{222A114E-CEEF-4805-ACC0-F68ED9396396}" srcOrd="0" destOrd="2" presId="urn:microsoft.com/office/officeart/2005/8/layout/vList2"/>
    <dgm:cxn modelId="{11A36046-4CD9-4B5E-B121-333C529F0214}" type="presOf" srcId="{34C4D16A-18E9-4EF5-85C2-B8E87BEC90AE}" destId="{A82ED5DA-04B4-4AF1-BB3D-8146354C7E98}" srcOrd="0" destOrd="0" presId="urn:microsoft.com/office/officeart/2005/8/layout/vList2"/>
    <dgm:cxn modelId="{AFD8EB6A-A114-48CC-B66F-C025267A38AF}" srcId="{5ABE117A-6221-416E-AC26-0674EAB1D63D}" destId="{34C4D16A-18E9-4EF5-85C2-B8E87BEC90AE}" srcOrd="3" destOrd="0" parTransId="{B97DD826-BEA5-4135-A321-043D3AC8D0C4}" sibTransId="{DA9801F7-8C0F-4CEC-B4E4-449B9510F7A1}"/>
    <dgm:cxn modelId="{16F5FB54-C416-411C-8A19-564FFBCA2D68}" type="presOf" srcId="{5ABE117A-6221-416E-AC26-0674EAB1D63D}" destId="{8C8AF158-506D-426D-A543-E4AB0990D2E2}" srcOrd="0" destOrd="0" presId="urn:microsoft.com/office/officeart/2005/8/layout/vList2"/>
    <dgm:cxn modelId="{FE511655-5098-42E5-9A8F-D0B7A9509555}" srcId="{5ABE117A-6221-416E-AC26-0674EAB1D63D}" destId="{382C9E4A-B0FB-431E-8ADA-E40A2E468EFA}" srcOrd="0" destOrd="0" parTransId="{3E23A18A-E4E0-4E41-8AB8-1A34B8FC1D88}" sibTransId="{12B6ED04-C1AF-459A-A417-0FCB336A9451}"/>
    <dgm:cxn modelId="{D8524D9D-CF88-420C-BD06-8DB2687B52F1}" type="presOf" srcId="{8B54A23A-E6AE-421B-AE71-9F9CF0FAD217}" destId="{DC4F1D8C-69A7-48A4-8858-933AF78B81BB}" srcOrd="0" destOrd="0" presId="urn:microsoft.com/office/officeart/2005/8/layout/vList2"/>
    <dgm:cxn modelId="{64793DA6-74FA-449D-B4D7-1903132E5853}" srcId="{34C4D16A-18E9-4EF5-85C2-B8E87BEC90AE}" destId="{8BC91F40-BA12-47EC-A228-5C2FC48D8F51}" srcOrd="2" destOrd="0" parTransId="{3D60BD70-73A2-46C7-BF48-4E25906CCCE1}" sibTransId="{8292CD85-7C64-4B4F-941C-BF35B946FB4A}"/>
    <dgm:cxn modelId="{91076BA9-DFD6-4C4A-83C3-CB409574B155}" srcId="{717EBAEB-8F8E-427F-B831-CE5C65AEC325}" destId="{DE5DA57F-70FC-44A6-BF7F-DD1E8C401703}" srcOrd="3" destOrd="0" parTransId="{D422CE59-9312-45CC-ACD2-12E6E31E05B8}" sibTransId="{6349D336-EBD9-47A6-9CA8-2CADE3BEAAEA}"/>
    <dgm:cxn modelId="{FADF17AC-D2DA-4D15-A817-C72E6D67ABEB}" type="presOf" srcId="{1E22437E-5925-4671-9323-8ACCCE3DCDBB}" destId="{222A114E-CEEF-4805-ACC0-F68ED9396396}" srcOrd="0" destOrd="1" presId="urn:microsoft.com/office/officeart/2005/8/layout/vList2"/>
    <dgm:cxn modelId="{CCD33BBE-AE49-48FC-AEA3-7B75B8D06C34}" srcId="{5ABE117A-6221-416E-AC26-0674EAB1D63D}" destId="{717EBAEB-8F8E-427F-B831-CE5C65AEC325}" srcOrd="1" destOrd="0" parTransId="{2060C50F-26E7-46A7-97AD-01CE6FB0FB9C}" sibTransId="{C7C7E783-51B2-4302-BDC5-C6E86D65A408}"/>
    <dgm:cxn modelId="{2CF04FC2-C4F3-43AC-BC9F-F2002095A7FD}" srcId="{717EBAEB-8F8E-427F-B831-CE5C65AEC325}" destId="{023D4336-3DFB-4D6D-B7B3-224556C9EBA1}" srcOrd="2" destOrd="0" parTransId="{3A0A9EBC-87C4-4E4F-AC9B-85CA160EE4B5}" sibTransId="{F7310DD7-E922-4C14-91EE-6F34F0644376}"/>
    <dgm:cxn modelId="{1DDE05CE-B440-4150-90C0-77B220C1AC19}" type="presOf" srcId="{D1E40F3D-4FD2-407F-9238-DE3BBC22D93B}" destId="{D224159A-919C-4CA4-9C68-FFDD973A8F06}" srcOrd="0" destOrd="0" presId="urn:microsoft.com/office/officeart/2005/8/layout/vList2"/>
    <dgm:cxn modelId="{D6A380DA-5136-442D-911B-16D57EC5DBF6}" srcId="{34C4D16A-18E9-4EF5-85C2-B8E87BEC90AE}" destId="{46A5BA41-599C-49A5-82C2-BEC38AC386CB}" srcOrd="1" destOrd="0" parTransId="{C1690AEB-A951-4465-83B2-7F452F85BD7A}" sibTransId="{CF7CB9C8-B851-4109-BCF5-AD506A691D51}"/>
    <dgm:cxn modelId="{3D6674F8-75A0-46A3-8D05-1F5AF13D39E8}" srcId="{34C4D16A-18E9-4EF5-85C2-B8E87BEC90AE}" destId="{D1E40F3D-4FD2-407F-9238-DE3BBC22D93B}" srcOrd="0" destOrd="0" parTransId="{58029BBE-91B9-45CE-B2B9-5D04EAC5A42D}" sibTransId="{169426CB-DE8C-44F7-937F-5947EA0F820A}"/>
    <dgm:cxn modelId="{4653E2F9-75A9-4C18-886A-DC37E06D1383}" srcId="{717EBAEB-8F8E-427F-B831-CE5C65AEC325}" destId="{1E22437E-5925-4671-9323-8ACCCE3DCDBB}" srcOrd="1" destOrd="0" parTransId="{AB3DA10B-150B-4CCF-805F-DDFE3E048618}" sibTransId="{2CBCAC2E-2E47-4EF0-8371-DE056682D351}"/>
    <dgm:cxn modelId="{2DD91B70-8980-468A-881E-89B0496A535D}" type="presParOf" srcId="{8C8AF158-506D-426D-A543-E4AB0990D2E2}" destId="{27CCF749-E79C-4E59-A9CC-5B769992CA4E}" srcOrd="0" destOrd="0" presId="urn:microsoft.com/office/officeart/2005/8/layout/vList2"/>
    <dgm:cxn modelId="{84271DBF-A155-4C2C-9280-E16AFF7AA18C}" type="presParOf" srcId="{8C8AF158-506D-426D-A543-E4AB0990D2E2}" destId="{A132FBCD-AC3B-4CC5-BDF4-E0FB031E29C8}" srcOrd="1" destOrd="0" presId="urn:microsoft.com/office/officeart/2005/8/layout/vList2"/>
    <dgm:cxn modelId="{FC7CFD82-5C91-4764-AD64-73577EC54DBA}" type="presParOf" srcId="{8C8AF158-506D-426D-A543-E4AB0990D2E2}" destId="{CC02F2E0-76D1-4342-A2FF-AF1EE295BF00}" srcOrd="2" destOrd="0" presId="urn:microsoft.com/office/officeart/2005/8/layout/vList2"/>
    <dgm:cxn modelId="{BB4F0060-19CE-49DB-9B59-9C3DD0BFC332}" type="presParOf" srcId="{8C8AF158-506D-426D-A543-E4AB0990D2E2}" destId="{222A114E-CEEF-4805-ACC0-F68ED9396396}" srcOrd="3" destOrd="0" presId="urn:microsoft.com/office/officeart/2005/8/layout/vList2"/>
    <dgm:cxn modelId="{3427CB00-5B4C-416F-9E60-76A3FD6A23CC}" type="presParOf" srcId="{8C8AF158-506D-426D-A543-E4AB0990D2E2}" destId="{DC4F1D8C-69A7-48A4-8858-933AF78B81BB}" srcOrd="4" destOrd="0" presId="urn:microsoft.com/office/officeart/2005/8/layout/vList2"/>
    <dgm:cxn modelId="{7075D5F9-E5E1-4CC0-9B62-FD4BFD995CA7}" type="presParOf" srcId="{8C8AF158-506D-426D-A543-E4AB0990D2E2}" destId="{919C0B98-67C2-4895-BC8D-778384B9E047}" srcOrd="5" destOrd="0" presId="urn:microsoft.com/office/officeart/2005/8/layout/vList2"/>
    <dgm:cxn modelId="{26EDCC81-58E9-4245-90AE-D356F8298C86}" type="presParOf" srcId="{8C8AF158-506D-426D-A543-E4AB0990D2E2}" destId="{A82ED5DA-04B4-4AF1-BB3D-8146354C7E98}" srcOrd="6" destOrd="0" presId="urn:microsoft.com/office/officeart/2005/8/layout/vList2"/>
    <dgm:cxn modelId="{95C55AE9-3487-41AA-AFCA-292F1A2196BB}" type="presParOf" srcId="{8C8AF158-506D-426D-A543-E4AB0990D2E2}" destId="{D224159A-919C-4CA4-9C68-FFDD973A8F0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9CAB84-27CB-43FC-9347-F9E1D2B5FCB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FAF4331-3642-4707-9519-BD3F731E3B52}">
      <dgm:prSet/>
      <dgm:spPr/>
      <dgm:t>
        <a:bodyPr/>
        <a:lstStyle/>
        <a:p>
          <a:r>
            <a:rPr lang="en-US" dirty="0"/>
            <a:t>Discovery of new disease genes</a:t>
          </a:r>
        </a:p>
      </dgm:t>
    </dgm:pt>
    <dgm:pt modelId="{AB6BD234-3FA8-471A-B57D-1B46E800057F}" type="parTrans" cxnId="{0210F04B-B96B-4546-B402-7FEFB9E355CB}">
      <dgm:prSet/>
      <dgm:spPr/>
      <dgm:t>
        <a:bodyPr/>
        <a:lstStyle/>
        <a:p>
          <a:endParaRPr lang="en-US"/>
        </a:p>
      </dgm:t>
    </dgm:pt>
    <dgm:pt modelId="{37B07ED2-E74F-4796-B5EE-2162B4D93115}" type="sibTrans" cxnId="{0210F04B-B96B-4546-B402-7FEFB9E355CB}">
      <dgm:prSet/>
      <dgm:spPr/>
      <dgm:t>
        <a:bodyPr/>
        <a:lstStyle/>
        <a:p>
          <a:endParaRPr lang="en-US"/>
        </a:p>
      </dgm:t>
    </dgm:pt>
    <dgm:pt modelId="{FF12355F-DD96-40CA-9275-32F770F31CD6}">
      <dgm:prSet/>
      <dgm:spPr/>
      <dgm:t>
        <a:bodyPr/>
        <a:lstStyle/>
        <a:p>
          <a:r>
            <a:rPr lang="en-US"/>
            <a:t>Metabolic and endocrine disorders</a:t>
          </a:r>
        </a:p>
      </dgm:t>
    </dgm:pt>
    <dgm:pt modelId="{D7782F3D-D57B-4B7A-B81F-369E14844807}" type="parTrans" cxnId="{4CED31DF-D1D1-44F8-8C45-2AFBDDC1772C}">
      <dgm:prSet/>
      <dgm:spPr/>
      <dgm:t>
        <a:bodyPr/>
        <a:lstStyle/>
        <a:p>
          <a:endParaRPr lang="en-US"/>
        </a:p>
      </dgm:t>
    </dgm:pt>
    <dgm:pt modelId="{CD84E7E0-EDCA-4257-A0E2-84E98A370602}" type="sibTrans" cxnId="{4CED31DF-D1D1-44F8-8C45-2AFBDDC1772C}">
      <dgm:prSet/>
      <dgm:spPr/>
      <dgm:t>
        <a:bodyPr/>
        <a:lstStyle/>
        <a:p>
          <a:endParaRPr lang="en-US"/>
        </a:p>
      </dgm:t>
    </dgm:pt>
    <dgm:pt modelId="{65B19932-3521-4B54-A020-0839B3848EED}">
      <dgm:prSet/>
      <dgm:spPr/>
      <dgm:t>
        <a:bodyPr/>
        <a:lstStyle/>
        <a:p>
          <a:r>
            <a:rPr lang="en-US"/>
            <a:t>Blindness</a:t>
          </a:r>
        </a:p>
      </dgm:t>
    </dgm:pt>
    <dgm:pt modelId="{0E234F6F-0959-4ED0-8BAF-7508A47967D7}" type="parTrans" cxnId="{3F91E8BF-D5A9-4939-AFC2-37950AE85197}">
      <dgm:prSet/>
      <dgm:spPr/>
      <dgm:t>
        <a:bodyPr/>
        <a:lstStyle/>
        <a:p>
          <a:endParaRPr lang="en-US"/>
        </a:p>
      </dgm:t>
    </dgm:pt>
    <dgm:pt modelId="{291B7D0E-E313-43AF-89E5-B34A8D7FCBC5}" type="sibTrans" cxnId="{3F91E8BF-D5A9-4939-AFC2-37950AE85197}">
      <dgm:prSet/>
      <dgm:spPr/>
      <dgm:t>
        <a:bodyPr/>
        <a:lstStyle/>
        <a:p>
          <a:endParaRPr lang="en-US"/>
        </a:p>
      </dgm:t>
    </dgm:pt>
    <dgm:pt modelId="{590C1549-FBCD-47E3-B713-21706624D17F}">
      <dgm:prSet/>
      <dgm:spPr/>
      <dgm:t>
        <a:bodyPr/>
        <a:lstStyle/>
        <a:p>
          <a:r>
            <a:rPr lang="en-US"/>
            <a:t>Cancer</a:t>
          </a:r>
        </a:p>
      </dgm:t>
    </dgm:pt>
    <dgm:pt modelId="{156C9C25-C1E9-4088-AF26-4C4F86DADDF3}" type="parTrans" cxnId="{E64B1B9B-5076-4ADE-9F84-502466D4F115}">
      <dgm:prSet/>
      <dgm:spPr/>
      <dgm:t>
        <a:bodyPr/>
        <a:lstStyle/>
        <a:p>
          <a:endParaRPr lang="en-US"/>
        </a:p>
      </dgm:t>
    </dgm:pt>
    <dgm:pt modelId="{632D8BE9-895E-4BAF-9546-B5E54E4577D3}" type="sibTrans" cxnId="{E64B1B9B-5076-4ADE-9F84-502466D4F115}">
      <dgm:prSet/>
      <dgm:spPr/>
      <dgm:t>
        <a:bodyPr/>
        <a:lstStyle/>
        <a:p>
          <a:endParaRPr lang="en-US"/>
        </a:p>
      </dgm:t>
    </dgm:pt>
    <dgm:pt modelId="{B5453B94-DDC1-4259-9297-D2B7CF640AD0}">
      <dgm:prSet/>
      <dgm:spPr/>
      <dgm:t>
        <a:bodyPr/>
        <a:lstStyle/>
        <a:p>
          <a:r>
            <a:rPr lang="en-US"/>
            <a:t>Deafness</a:t>
          </a:r>
        </a:p>
      </dgm:t>
    </dgm:pt>
    <dgm:pt modelId="{B84057B5-B398-4AEA-9BAE-02F3BE065696}" type="parTrans" cxnId="{AC691012-3B2C-4B16-A40E-DD35D6472329}">
      <dgm:prSet/>
      <dgm:spPr/>
      <dgm:t>
        <a:bodyPr/>
        <a:lstStyle/>
        <a:p>
          <a:endParaRPr lang="en-US"/>
        </a:p>
      </dgm:t>
    </dgm:pt>
    <dgm:pt modelId="{6224D84C-6BAD-41B4-A16A-D37A71835F96}" type="sibTrans" cxnId="{AC691012-3B2C-4B16-A40E-DD35D6472329}">
      <dgm:prSet/>
      <dgm:spPr/>
      <dgm:t>
        <a:bodyPr/>
        <a:lstStyle/>
        <a:p>
          <a:endParaRPr lang="en-US"/>
        </a:p>
      </dgm:t>
    </dgm:pt>
    <dgm:pt modelId="{561DA446-AB61-4221-8791-A72C0437F1D6}">
      <dgm:prSet/>
      <dgm:spPr/>
      <dgm:t>
        <a:bodyPr/>
        <a:lstStyle/>
        <a:p>
          <a:r>
            <a:rPr lang="en-US"/>
            <a:t>Hip dysplasia</a:t>
          </a:r>
        </a:p>
      </dgm:t>
    </dgm:pt>
    <dgm:pt modelId="{F78BD477-B7F3-46EE-97D4-67F97ECC6D4D}" type="parTrans" cxnId="{B0098522-BE6F-42D6-85CF-F999271E126E}">
      <dgm:prSet/>
      <dgm:spPr/>
      <dgm:t>
        <a:bodyPr/>
        <a:lstStyle/>
        <a:p>
          <a:endParaRPr lang="en-US"/>
        </a:p>
      </dgm:t>
    </dgm:pt>
    <dgm:pt modelId="{57FA5021-31E8-41E1-8B76-31A195148678}" type="sibTrans" cxnId="{B0098522-BE6F-42D6-85CF-F999271E126E}">
      <dgm:prSet/>
      <dgm:spPr/>
      <dgm:t>
        <a:bodyPr/>
        <a:lstStyle/>
        <a:p>
          <a:endParaRPr lang="en-US"/>
        </a:p>
      </dgm:t>
    </dgm:pt>
    <dgm:pt modelId="{AEA0FC52-DA91-4575-987A-E5ADA7DB3F55}">
      <dgm:prSet/>
      <dgm:spPr/>
      <dgm:t>
        <a:bodyPr/>
        <a:lstStyle/>
        <a:p>
          <a:r>
            <a:rPr lang="en-US"/>
            <a:t>Osteoarthritis</a:t>
          </a:r>
        </a:p>
      </dgm:t>
    </dgm:pt>
    <dgm:pt modelId="{6E7774E7-3749-451D-BB57-B72828B1EF94}" type="parTrans" cxnId="{125305FC-07AF-4B8A-9893-2351147E7032}">
      <dgm:prSet/>
      <dgm:spPr/>
      <dgm:t>
        <a:bodyPr/>
        <a:lstStyle/>
        <a:p>
          <a:endParaRPr lang="en-US"/>
        </a:p>
      </dgm:t>
    </dgm:pt>
    <dgm:pt modelId="{1EB990E0-300F-461B-960A-485012A18D73}" type="sibTrans" cxnId="{125305FC-07AF-4B8A-9893-2351147E7032}">
      <dgm:prSet/>
      <dgm:spPr/>
      <dgm:t>
        <a:bodyPr/>
        <a:lstStyle/>
        <a:p>
          <a:endParaRPr lang="en-US"/>
        </a:p>
      </dgm:t>
    </dgm:pt>
    <dgm:pt modelId="{F1A2620C-986E-41A6-84F4-B21668751E55}">
      <dgm:prSet/>
      <dgm:spPr/>
      <dgm:t>
        <a:bodyPr/>
        <a:lstStyle/>
        <a:p>
          <a:r>
            <a:rPr lang="en-US" b="1" i="1" dirty="0"/>
            <a:t>Give distinct clues for human genetics and treatments of humans as well as dogs</a:t>
          </a:r>
        </a:p>
      </dgm:t>
    </dgm:pt>
    <dgm:pt modelId="{44B4EC0B-42BF-4D5E-A985-FF20B4AFC385}" type="parTrans" cxnId="{F9E53878-7E9C-478E-AA71-9D5FA7B3723F}">
      <dgm:prSet/>
      <dgm:spPr/>
      <dgm:t>
        <a:bodyPr/>
        <a:lstStyle/>
        <a:p>
          <a:endParaRPr lang="en-US"/>
        </a:p>
      </dgm:t>
    </dgm:pt>
    <dgm:pt modelId="{42F1400F-ABFF-4562-8954-BBFABADDE8CB}" type="sibTrans" cxnId="{F9E53878-7E9C-478E-AA71-9D5FA7B3723F}">
      <dgm:prSet/>
      <dgm:spPr/>
      <dgm:t>
        <a:bodyPr/>
        <a:lstStyle/>
        <a:p>
          <a:endParaRPr lang="en-US"/>
        </a:p>
      </dgm:t>
    </dgm:pt>
    <dgm:pt modelId="{840B7479-BC90-4521-AE10-FA75A74EB557}" type="pres">
      <dgm:prSet presAssocID="{0F9CAB84-27CB-43FC-9347-F9E1D2B5FCBD}" presName="linear" presStyleCnt="0">
        <dgm:presLayoutVars>
          <dgm:animLvl val="lvl"/>
          <dgm:resizeHandles val="exact"/>
        </dgm:presLayoutVars>
      </dgm:prSet>
      <dgm:spPr/>
    </dgm:pt>
    <dgm:pt modelId="{1A45C128-8846-4423-BBC1-2416D5E880E1}" type="pres">
      <dgm:prSet presAssocID="{3FAF4331-3642-4707-9519-BD3F731E3B52}" presName="parentText" presStyleLbl="node1" presStyleIdx="0" presStyleCnt="2">
        <dgm:presLayoutVars>
          <dgm:chMax val="0"/>
          <dgm:bulletEnabled val="1"/>
        </dgm:presLayoutVars>
      </dgm:prSet>
      <dgm:spPr/>
    </dgm:pt>
    <dgm:pt modelId="{E306A500-66F5-431C-81B7-9A3A6C2A34F4}" type="pres">
      <dgm:prSet presAssocID="{3FAF4331-3642-4707-9519-BD3F731E3B52}" presName="childText" presStyleLbl="revTx" presStyleIdx="0" presStyleCnt="1">
        <dgm:presLayoutVars>
          <dgm:bulletEnabled val="1"/>
        </dgm:presLayoutVars>
      </dgm:prSet>
      <dgm:spPr/>
    </dgm:pt>
    <dgm:pt modelId="{A2417B91-F629-4372-9077-840CE8B93930}" type="pres">
      <dgm:prSet presAssocID="{F1A2620C-986E-41A6-84F4-B21668751E55}" presName="parentText" presStyleLbl="node1" presStyleIdx="1" presStyleCnt="2">
        <dgm:presLayoutVars>
          <dgm:chMax val="0"/>
          <dgm:bulletEnabled val="1"/>
        </dgm:presLayoutVars>
      </dgm:prSet>
      <dgm:spPr/>
    </dgm:pt>
  </dgm:ptLst>
  <dgm:cxnLst>
    <dgm:cxn modelId="{AC691012-3B2C-4B16-A40E-DD35D6472329}" srcId="{3FAF4331-3642-4707-9519-BD3F731E3B52}" destId="{B5453B94-DDC1-4259-9297-D2B7CF640AD0}" srcOrd="3" destOrd="0" parTransId="{B84057B5-B398-4AEA-9BAE-02F3BE065696}" sibTransId="{6224D84C-6BAD-41B4-A16A-D37A71835F96}"/>
    <dgm:cxn modelId="{B0098522-BE6F-42D6-85CF-F999271E126E}" srcId="{3FAF4331-3642-4707-9519-BD3F731E3B52}" destId="{561DA446-AB61-4221-8791-A72C0437F1D6}" srcOrd="4" destOrd="0" parTransId="{F78BD477-B7F3-46EE-97D4-67F97ECC6D4D}" sibTransId="{57FA5021-31E8-41E1-8B76-31A195148678}"/>
    <dgm:cxn modelId="{14D2C228-89B1-4679-BA09-5F9A414E2B7D}" type="presOf" srcId="{561DA446-AB61-4221-8791-A72C0437F1D6}" destId="{E306A500-66F5-431C-81B7-9A3A6C2A34F4}" srcOrd="0" destOrd="4" presId="urn:microsoft.com/office/officeart/2005/8/layout/vList2"/>
    <dgm:cxn modelId="{95B79435-7D50-4372-9B9B-2A461217BE50}" type="presOf" srcId="{3FAF4331-3642-4707-9519-BD3F731E3B52}" destId="{1A45C128-8846-4423-BBC1-2416D5E880E1}" srcOrd="0" destOrd="0" presId="urn:microsoft.com/office/officeart/2005/8/layout/vList2"/>
    <dgm:cxn modelId="{0210F04B-B96B-4546-B402-7FEFB9E355CB}" srcId="{0F9CAB84-27CB-43FC-9347-F9E1D2B5FCBD}" destId="{3FAF4331-3642-4707-9519-BD3F731E3B52}" srcOrd="0" destOrd="0" parTransId="{AB6BD234-3FA8-471A-B57D-1B46E800057F}" sibTransId="{37B07ED2-E74F-4796-B5EE-2162B4D93115}"/>
    <dgm:cxn modelId="{F9E53878-7E9C-478E-AA71-9D5FA7B3723F}" srcId="{0F9CAB84-27CB-43FC-9347-F9E1D2B5FCBD}" destId="{F1A2620C-986E-41A6-84F4-B21668751E55}" srcOrd="1" destOrd="0" parTransId="{44B4EC0B-42BF-4D5E-A985-FF20B4AFC385}" sibTransId="{42F1400F-ABFF-4562-8954-BBFABADDE8CB}"/>
    <dgm:cxn modelId="{DBA58F7B-0F4B-4A2E-9B7B-23BCC02AE075}" type="presOf" srcId="{F1A2620C-986E-41A6-84F4-B21668751E55}" destId="{A2417B91-F629-4372-9077-840CE8B93930}" srcOrd="0" destOrd="0" presId="urn:microsoft.com/office/officeart/2005/8/layout/vList2"/>
    <dgm:cxn modelId="{E64B1B9B-5076-4ADE-9F84-502466D4F115}" srcId="{3FAF4331-3642-4707-9519-BD3F731E3B52}" destId="{590C1549-FBCD-47E3-B713-21706624D17F}" srcOrd="2" destOrd="0" parTransId="{156C9C25-C1E9-4088-AF26-4C4F86DADDF3}" sibTransId="{632D8BE9-895E-4BAF-9546-B5E54E4577D3}"/>
    <dgm:cxn modelId="{FB5445A1-A8A3-410E-9C0E-81890B3C5246}" type="presOf" srcId="{FF12355F-DD96-40CA-9275-32F770F31CD6}" destId="{E306A500-66F5-431C-81B7-9A3A6C2A34F4}" srcOrd="0" destOrd="0" presId="urn:microsoft.com/office/officeart/2005/8/layout/vList2"/>
    <dgm:cxn modelId="{EB605CAF-E4BF-4B6F-AEAB-8B57C83D7D01}" type="presOf" srcId="{AEA0FC52-DA91-4575-987A-E5ADA7DB3F55}" destId="{E306A500-66F5-431C-81B7-9A3A6C2A34F4}" srcOrd="0" destOrd="5" presId="urn:microsoft.com/office/officeart/2005/8/layout/vList2"/>
    <dgm:cxn modelId="{9628A1B9-0981-459E-9EAD-5101DB763089}" type="presOf" srcId="{65B19932-3521-4B54-A020-0839B3848EED}" destId="{E306A500-66F5-431C-81B7-9A3A6C2A34F4}" srcOrd="0" destOrd="1" presId="urn:microsoft.com/office/officeart/2005/8/layout/vList2"/>
    <dgm:cxn modelId="{3F91E8BF-D5A9-4939-AFC2-37950AE85197}" srcId="{3FAF4331-3642-4707-9519-BD3F731E3B52}" destId="{65B19932-3521-4B54-A020-0839B3848EED}" srcOrd="1" destOrd="0" parTransId="{0E234F6F-0959-4ED0-8BAF-7508A47967D7}" sibTransId="{291B7D0E-E313-43AF-89E5-B34A8D7FCBC5}"/>
    <dgm:cxn modelId="{457A11C7-CEA1-4022-9DF2-D940323E99BF}" type="presOf" srcId="{B5453B94-DDC1-4259-9297-D2B7CF640AD0}" destId="{E306A500-66F5-431C-81B7-9A3A6C2A34F4}" srcOrd="0" destOrd="3" presId="urn:microsoft.com/office/officeart/2005/8/layout/vList2"/>
    <dgm:cxn modelId="{4CED31DF-D1D1-44F8-8C45-2AFBDDC1772C}" srcId="{3FAF4331-3642-4707-9519-BD3F731E3B52}" destId="{FF12355F-DD96-40CA-9275-32F770F31CD6}" srcOrd="0" destOrd="0" parTransId="{D7782F3D-D57B-4B7A-B81F-369E14844807}" sibTransId="{CD84E7E0-EDCA-4257-A0E2-84E98A370602}"/>
    <dgm:cxn modelId="{3FE4E9F4-9B1E-4A50-8371-EE642B898199}" type="presOf" srcId="{0F9CAB84-27CB-43FC-9347-F9E1D2B5FCBD}" destId="{840B7479-BC90-4521-AE10-FA75A74EB557}" srcOrd="0" destOrd="0" presId="urn:microsoft.com/office/officeart/2005/8/layout/vList2"/>
    <dgm:cxn modelId="{16BA02F6-1E0B-421F-912F-FC5076DCBF00}" type="presOf" srcId="{590C1549-FBCD-47E3-B713-21706624D17F}" destId="{E306A500-66F5-431C-81B7-9A3A6C2A34F4}" srcOrd="0" destOrd="2" presId="urn:microsoft.com/office/officeart/2005/8/layout/vList2"/>
    <dgm:cxn modelId="{125305FC-07AF-4B8A-9893-2351147E7032}" srcId="{3FAF4331-3642-4707-9519-BD3F731E3B52}" destId="{AEA0FC52-DA91-4575-987A-E5ADA7DB3F55}" srcOrd="5" destOrd="0" parTransId="{6E7774E7-3749-451D-BB57-B72828B1EF94}" sibTransId="{1EB990E0-300F-461B-960A-485012A18D73}"/>
    <dgm:cxn modelId="{B9DE0E03-2A14-46A9-8567-916E5A2C1FFA}" type="presParOf" srcId="{840B7479-BC90-4521-AE10-FA75A74EB557}" destId="{1A45C128-8846-4423-BBC1-2416D5E880E1}" srcOrd="0" destOrd="0" presId="urn:microsoft.com/office/officeart/2005/8/layout/vList2"/>
    <dgm:cxn modelId="{D5C6F249-82F9-45BF-9FFB-4E4D3D5E6FFC}" type="presParOf" srcId="{840B7479-BC90-4521-AE10-FA75A74EB557}" destId="{E306A500-66F5-431C-81B7-9A3A6C2A34F4}" srcOrd="1" destOrd="0" presId="urn:microsoft.com/office/officeart/2005/8/layout/vList2"/>
    <dgm:cxn modelId="{7CDF3002-BC29-4BC4-BEF4-A8F8B8DB7C3E}" type="presParOf" srcId="{840B7479-BC90-4521-AE10-FA75A74EB557}" destId="{A2417B91-F629-4372-9077-840CE8B9393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F4EF92-625D-47C7-9667-0DB77267D64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73C02D5-7E58-4DC7-A416-3E6D055AC04A}">
      <dgm:prSet/>
      <dgm:spPr/>
      <dgm:t>
        <a:bodyPr/>
        <a:lstStyle/>
        <a:p>
          <a:r>
            <a:rPr lang="en-US"/>
            <a:t>Just beginning to investigate behavior of dogs across breeds</a:t>
          </a:r>
        </a:p>
      </dgm:t>
    </dgm:pt>
    <dgm:pt modelId="{3C84A04E-7AE0-4B0E-B7F7-158E5AD6B0F3}" type="parTrans" cxnId="{2B0B10AA-6C14-4D1C-A720-2BB58D4B6F4F}">
      <dgm:prSet/>
      <dgm:spPr/>
      <dgm:t>
        <a:bodyPr/>
        <a:lstStyle/>
        <a:p>
          <a:endParaRPr lang="en-US"/>
        </a:p>
      </dgm:t>
    </dgm:pt>
    <dgm:pt modelId="{CAA71D6A-F6F0-408A-B8D8-2612848AFE56}" type="sibTrans" cxnId="{2B0B10AA-6C14-4D1C-A720-2BB58D4B6F4F}">
      <dgm:prSet/>
      <dgm:spPr/>
      <dgm:t>
        <a:bodyPr/>
        <a:lstStyle/>
        <a:p>
          <a:endParaRPr lang="en-US"/>
        </a:p>
      </dgm:t>
    </dgm:pt>
    <dgm:pt modelId="{F1A60DA6-E54D-463F-86BF-8F187E16D9B6}">
      <dgm:prSet/>
      <dgm:spPr/>
      <dgm:t>
        <a:bodyPr/>
        <a:lstStyle/>
        <a:p>
          <a:r>
            <a:rPr lang="en-US"/>
            <a:t>Examine how breed and behavior correlate</a:t>
          </a:r>
        </a:p>
      </dgm:t>
    </dgm:pt>
    <dgm:pt modelId="{594C6B20-6CCB-4796-AF63-E8B3809545C5}" type="parTrans" cxnId="{AF81850C-DEC4-408D-B475-E08A9A62DCD8}">
      <dgm:prSet/>
      <dgm:spPr/>
      <dgm:t>
        <a:bodyPr/>
        <a:lstStyle/>
        <a:p>
          <a:endParaRPr lang="en-US"/>
        </a:p>
      </dgm:t>
    </dgm:pt>
    <dgm:pt modelId="{E873F7F1-E27B-429D-855D-849EE43F8AD3}" type="sibTrans" cxnId="{AF81850C-DEC4-408D-B475-E08A9A62DCD8}">
      <dgm:prSet/>
      <dgm:spPr/>
      <dgm:t>
        <a:bodyPr/>
        <a:lstStyle/>
        <a:p>
          <a:endParaRPr lang="en-US"/>
        </a:p>
      </dgm:t>
    </dgm:pt>
    <dgm:pt modelId="{0041C435-ECC0-4172-A0A5-54F029395B11}">
      <dgm:prSet/>
      <dgm:spPr/>
      <dgm:t>
        <a:bodyPr/>
        <a:lstStyle/>
        <a:p>
          <a:r>
            <a:rPr lang="en-US"/>
            <a:t>Examine how behavior disorders interact with breed</a:t>
          </a:r>
        </a:p>
      </dgm:t>
    </dgm:pt>
    <dgm:pt modelId="{DF674260-E8AE-4F19-9279-137A8B67C1E7}" type="parTrans" cxnId="{E9960A5D-FE23-45FE-82A8-CE65E97808B8}">
      <dgm:prSet/>
      <dgm:spPr/>
      <dgm:t>
        <a:bodyPr/>
        <a:lstStyle/>
        <a:p>
          <a:endParaRPr lang="en-US"/>
        </a:p>
      </dgm:t>
    </dgm:pt>
    <dgm:pt modelId="{58A3595D-1930-4A89-8886-7CC7D7492B8E}" type="sibTrans" cxnId="{E9960A5D-FE23-45FE-82A8-CE65E97808B8}">
      <dgm:prSet/>
      <dgm:spPr/>
      <dgm:t>
        <a:bodyPr/>
        <a:lstStyle/>
        <a:p>
          <a:endParaRPr lang="en-US"/>
        </a:p>
      </dgm:t>
    </dgm:pt>
    <dgm:pt modelId="{D3A46A4A-8715-48C4-BD05-45BEEF19F3DE}">
      <dgm:prSet/>
      <dgm:spPr/>
      <dgm:t>
        <a:bodyPr/>
        <a:lstStyle/>
        <a:p>
          <a:r>
            <a:rPr lang="en-US"/>
            <a:t>OCD, separation anxiety, etc.</a:t>
          </a:r>
        </a:p>
      </dgm:t>
    </dgm:pt>
    <dgm:pt modelId="{48B73D94-B45A-4911-AA1B-421647FEFB52}" type="parTrans" cxnId="{3A33E4BF-03D6-46E2-91DB-BA24BC100BBA}">
      <dgm:prSet/>
      <dgm:spPr/>
      <dgm:t>
        <a:bodyPr/>
        <a:lstStyle/>
        <a:p>
          <a:endParaRPr lang="en-US"/>
        </a:p>
      </dgm:t>
    </dgm:pt>
    <dgm:pt modelId="{078DA06C-AF4E-4F15-B4C3-3C1CF2D75D85}" type="sibTrans" cxnId="{3A33E4BF-03D6-46E2-91DB-BA24BC100BBA}">
      <dgm:prSet/>
      <dgm:spPr/>
      <dgm:t>
        <a:bodyPr/>
        <a:lstStyle/>
        <a:p>
          <a:endParaRPr lang="en-US"/>
        </a:p>
      </dgm:t>
    </dgm:pt>
    <dgm:pt modelId="{862EE250-98BF-488A-AF37-5BF185013C54}" type="pres">
      <dgm:prSet presAssocID="{EFF4EF92-625D-47C7-9667-0DB77267D64C}" presName="linear" presStyleCnt="0">
        <dgm:presLayoutVars>
          <dgm:animLvl val="lvl"/>
          <dgm:resizeHandles val="exact"/>
        </dgm:presLayoutVars>
      </dgm:prSet>
      <dgm:spPr/>
    </dgm:pt>
    <dgm:pt modelId="{1D70D931-E67B-4726-AD80-B7699392E725}" type="pres">
      <dgm:prSet presAssocID="{D73C02D5-7E58-4DC7-A416-3E6D055AC04A}" presName="parentText" presStyleLbl="node1" presStyleIdx="0" presStyleCnt="2">
        <dgm:presLayoutVars>
          <dgm:chMax val="0"/>
          <dgm:bulletEnabled val="1"/>
        </dgm:presLayoutVars>
      </dgm:prSet>
      <dgm:spPr/>
    </dgm:pt>
    <dgm:pt modelId="{AADE8D6E-F768-491D-98B7-0E1183320EC4}" type="pres">
      <dgm:prSet presAssocID="{D73C02D5-7E58-4DC7-A416-3E6D055AC04A}" presName="childText" presStyleLbl="revTx" presStyleIdx="0" presStyleCnt="1">
        <dgm:presLayoutVars>
          <dgm:bulletEnabled val="1"/>
        </dgm:presLayoutVars>
      </dgm:prSet>
      <dgm:spPr/>
    </dgm:pt>
    <dgm:pt modelId="{A2705452-B78F-4BE8-803F-145F6E4CD857}" type="pres">
      <dgm:prSet presAssocID="{D3A46A4A-8715-48C4-BD05-45BEEF19F3DE}" presName="parentText" presStyleLbl="node1" presStyleIdx="1" presStyleCnt="2">
        <dgm:presLayoutVars>
          <dgm:chMax val="0"/>
          <dgm:bulletEnabled val="1"/>
        </dgm:presLayoutVars>
      </dgm:prSet>
      <dgm:spPr/>
    </dgm:pt>
  </dgm:ptLst>
  <dgm:cxnLst>
    <dgm:cxn modelId="{AF81850C-DEC4-408D-B475-E08A9A62DCD8}" srcId="{D73C02D5-7E58-4DC7-A416-3E6D055AC04A}" destId="{F1A60DA6-E54D-463F-86BF-8F187E16D9B6}" srcOrd="0" destOrd="0" parTransId="{594C6B20-6CCB-4796-AF63-E8B3809545C5}" sibTransId="{E873F7F1-E27B-429D-855D-849EE43F8AD3}"/>
    <dgm:cxn modelId="{E9960A5D-FE23-45FE-82A8-CE65E97808B8}" srcId="{D73C02D5-7E58-4DC7-A416-3E6D055AC04A}" destId="{0041C435-ECC0-4172-A0A5-54F029395B11}" srcOrd="1" destOrd="0" parTransId="{DF674260-E8AE-4F19-9279-137A8B67C1E7}" sibTransId="{58A3595D-1930-4A89-8886-7CC7D7492B8E}"/>
    <dgm:cxn modelId="{94C83A45-9C02-4CFC-8BB9-618A2DC730E8}" type="presOf" srcId="{0041C435-ECC0-4172-A0A5-54F029395B11}" destId="{AADE8D6E-F768-491D-98B7-0E1183320EC4}" srcOrd="0" destOrd="1" presId="urn:microsoft.com/office/officeart/2005/8/layout/vList2"/>
    <dgm:cxn modelId="{2107EE4E-DFC8-47FC-9ECE-7B4E8459BA77}" type="presOf" srcId="{F1A60DA6-E54D-463F-86BF-8F187E16D9B6}" destId="{AADE8D6E-F768-491D-98B7-0E1183320EC4}" srcOrd="0" destOrd="0" presId="urn:microsoft.com/office/officeart/2005/8/layout/vList2"/>
    <dgm:cxn modelId="{C0A60585-5E73-4DD1-9D06-F3081139514E}" type="presOf" srcId="{D73C02D5-7E58-4DC7-A416-3E6D055AC04A}" destId="{1D70D931-E67B-4726-AD80-B7699392E725}" srcOrd="0" destOrd="0" presId="urn:microsoft.com/office/officeart/2005/8/layout/vList2"/>
    <dgm:cxn modelId="{3E8C4294-AC60-4D37-B1E2-B9B659BA9ED2}" type="presOf" srcId="{D3A46A4A-8715-48C4-BD05-45BEEF19F3DE}" destId="{A2705452-B78F-4BE8-803F-145F6E4CD857}" srcOrd="0" destOrd="0" presId="urn:microsoft.com/office/officeart/2005/8/layout/vList2"/>
    <dgm:cxn modelId="{2B0B10AA-6C14-4D1C-A720-2BB58D4B6F4F}" srcId="{EFF4EF92-625D-47C7-9667-0DB77267D64C}" destId="{D73C02D5-7E58-4DC7-A416-3E6D055AC04A}" srcOrd="0" destOrd="0" parTransId="{3C84A04E-7AE0-4B0E-B7F7-158E5AD6B0F3}" sibTransId="{CAA71D6A-F6F0-408A-B8D8-2612848AFE56}"/>
    <dgm:cxn modelId="{3A33E4BF-03D6-46E2-91DB-BA24BC100BBA}" srcId="{EFF4EF92-625D-47C7-9667-0DB77267D64C}" destId="{D3A46A4A-8715-48C4-BD05-45BEEF19F3DE}" srcOrd="1" destOrd="0" parTransId="{48B73D94-B45A-4911-AA1B-421647FEFB52}" sibTransId="{078DA06C-AF4E-4F15-B4C3-3C1CF2D75D85}"/>
    <dgm:cxn modelId="{71CE3BF7-20BB-43B0-85AD-86424F532990}" type="presOf" srcId="{EFF4EF92-625D-47C7-9667-0DB77267D64C}" destId="{862EE250-98BF-488A-AF37-5BF185013C54}" srcOrd="0" destOrd="0" presId="urn:microsoft.com/office/officeart/2005/8/layout/vList2"/>
    <dgm:cxn modelId="{04FCC08F-8406-40E6-9A79-E914DA2041D6}" type="presParOf" srcId="{862EE250-98BF-488A-AF37-5BF185013C54}" destId="{1D70D931-E67B-4726-AD80-B7699392E725}" srcOrd="0" destOrd="0" presId="urn:microsoft.com/office/officeart/2005/8/layout/vList2"/>
    <dgm:cxn modelId="{7EB92A6D-9CCA-4204-BDD2-DCA560A618A7}" type="presParOf" srcId="{862EE250-98BF-488A-AF37-5BF185013C54}" destId="{AADE8D6E-F768-491D-98B7-0E1183320EC4}" srcOrd="1" destOrd="0" presId="urn:microsoft.com/office/officeart/2005/8/layout/vList2"/>
    <dgm:cxn modelId="{AAC62D49-4B9B-4783-B27E-B888DFF55CDE}" type="presParOf" srcId="{862EE250-98BF-488A-AF37-5BF185013C54}" destId="{A2705452-B78F-4BE8-803F-145F6E4CD85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AE8E6D-92EA-4F5F-BBE0-89E66E253D7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C40AE3B-6850-4DFB-A0BE-0591793C6361}">
      <dgm:prSet/>
      <dgm:spPr/>
      <dgm:t>
        <a:bodyPr/>
        <a:lstStyle/>
        <a:p>
          <a:r>
            <a:rPr lang="en-US"/>
            <a:t>James Hsu and his colleagues at the Center for the Interaction of Animals and Society of the University of Pennsylvania [35], [36]. </a:t>
          </a:r>
        </a:p>
      </dgm:t>
    </dgm:pt>
    <dgm:pt modelId="{9786D3BC-5B65-4859-9D59-627D3B5881CE}" type="parTrans" cxnId="{BE2DAF11-FDB3-4AD7-9E20-B8F0F4FBC31E}">
      <dgm:prSet/>
      <dgm:spPr/>
      <dgm:t>
        <a:bodyPr/>
        <a:lstStyle/>
        <a:p>
          <a:endParaRPr lang="en-US"/>
        </a:p>
      </dgm:t>
    </dgm:pt>
    <dgm:pt modelId="{039B7628-2467-4BFA-B8AE-B244D0CCF257}" type="sibTrans" cxnId="{BE2DAF11-FDB3-4AD7-9E20-B8F0F4FBC31E}">
      <dgm:prSet/>
      <dgm:spPr/>
      <dgm:t>
        <a:bodyPr/>
        <a:lstStyle/>
        <a:p>
          <a:endParaRPr lang="en-US"/>
        </a:p>
      </dgm:t>
    </dgm:pt>
    <dgm:pt modelId="{C2987D98-3D43-44E2-BCD5-D98932B38564}">
      <dgm:prSet/>
      <dgm:spPr/>
      <dgm:t>
        <a:bodyPr/>
        <a:lstStyle/>
        <a:p>
          <a:r>
            <a:rPr lang="en-US" b="1" i="1" dirty="0"/>
            <a:t>The C-BARQ®: Canine Behavioral Assessment and Research Questionnaire</a:t>
          </a:r>
        </a:p>
      </dgm:t>
    </dgm:pt>
    <dgm:pt modelId="{960FB9DE-B668-4956-A7AF-8318CBE500C1}" type="parTrans" cxnId="{AB128923-E461-4E2D-BB1D-FD52BF2B011A}">
      <dgm:prSet/>
      <dgm:spPr/>
      <dgm:t>
        <a:bodyPr/>
        <a:lstStyle/>
        <a:p>
          <a:endParaRPr lang="en-US"/>
        </a:p>
      </dgm:t>
    </dgm:pt>
    <dgm:pt modelId="{CAEEC5EE-8930-45E1-90EE-9A0C71FA03FB}" type="sibTrans" cxnId="{AB128923-E461-4E2D-BB1D-FD52BF2B011A}">
      <dgm:prSet/>
      <dgm:spPr/>
      <dgm:t>
        <a:bodyPr/>
        <a:lstStyle/>
        <a:p>
          <a:endParaRPr lang="en-US"/>
        </a:p>
      </dgm:t>
    </dgm:pt>
    <dgm:pt modelId="{42372DE2-D7B6-45FF-BCC7-92A12C8B3153}">
      <dgm:prSet/>
      <dgm:spPr/>
      <dgm:t>
        <a:bodyPr/>
        <a:lstStyle/>
        <a:p>
          <a:r>
            <a:rPr lang="en-US"/>
            <a:t>Designed to provide dog owners and professionals with standardized evaluations of canine temperament and behavior.  </a:t>
          </a:r>
        </a:p>
      </dgm:t>
    </dgm:pt>
    <dgm:pt modelId="{687BF13B-0621-424C-B7E6-CC9F622233F1}" type="parTrans" cxnId="{561A3149-14EC-4745-91B2-6BA7132B08F4}">
      <dgm:prSet/>
      <dgm:spPr/>
      <dgm:t>
        <a:bodyPr/>
        <a:lstStyle/>
        <a:p>
          <a:endParaRPr lang="en-US"/>
        </a:p>
      </dgm:t>
    </dgm:pt>
    <dgm:pt modelId="{17911F5A-80EF-45CE-9C1D-293004314CD3}" type="sibTrans" cxnId="{561A3149-14EC-4745-91B2-6BA7132B08F4}">
      <dgm:prSet/>
      <dgm:spPr/>
      <dgm:t>
        <a:bodyPr/>
        <a:lstStyle/>
        <a:p>
          <a:endParaRPr lang="en-US"/>
        </a:p>
      </dgm:t>
    </dgm:pt>
    <dgm:pt modelId="{78F0FDDC-CA4E-45FA-B86B-F8BF1E27608C}">
      <dgm:prSet/>
      <dgm:spPr/>
      <dgm:t>
        <a:bodyPr/>
        <a:lstStyle/>
        <a:p>
          <a:r>
            <a:rPr lang="en-US"/>
            <a:t>Undergone extensive testing to establish reliability and validity using large samples of many dog breeds </a:t>
          </a:r>
        </a:p>
      </dgm:t>
    </dgm:pt>
    <dgm:pt modelId="{DB297934-7A07-40AE-ABB0-561BE995CDB5}" type="parTrans" cxnId="{4203D677-1851-4D38-B128-7627504CB00D}">
      <dgm:prSet/>
      <dgm:spPr/>
      <dgm:t>
        <a:bodyPr/>
        <a:lstStyle/>
        <a:p>
          <a:endParaRPr lang="en-US"/>
        </a:p>
      </dgm:t>
    </dgm:pt>
    <dgm:pt modelId="{53616161-966D-41D7-8024-C211099CF3ED}" type="sibTrans" cxnId="{4203D677-1851-4D38-B128-7627504CB00D}">
      <dgm:prSet/>
      <dgm:spPr/>
      <dgm:t>
        <a:bodyPr/>
        <a:lstStyle/>
        <a:p>
          <a:endParaRPr lang="en-US"/>
        </a:p>
      </dgm:t>
    </dgm:pt>
    <dgm:pt modelId="{E3374BC9-9225-43DC-84C5-40A12871242D}">
      <dgm:prSet/>
      <dgm:spPr/>
      <dgm:t>
        <a:bodyPr/>
        <a:lstStyle/>
        <a:p>
          <a:r>
            <a:rPr lang="en-US"/>
            <a:t>The questions asked of dog owners target behavioral traits, aggression and general temperament of the dogs. </a:t>
          </a:r>
        </a:p>
      </dgm:t>
    </dgm:pt>
    <dgm:pt modelId="{2BE73489-F172-435A-8BEA-C3E904C4245E}" type="parTrans" cxnId="{B60B6229-3458-4853-A170-80DEFDAAFEC0}">
      <dgm:prSet/>
      <dgm:spPr/>
      <dgm:t>
        <a:bodyPr/>
        <a:lstStyle/>
        <a:p>
          <a:endParaRPr lang="en-US"/>
        </a:p>
      </dgm:t>
    </dgm:pt>
    <dgm:pt modelId="{E4201BC2-8237-4469-9BD0-6747BAB495D3}" type="sibTrans" cxnId="{B60B6229-3458-4853-A170-80DEFDAAFEC0}">
      <dgm:prSet/>
      <dgm:spPr/>
      <dgm:t>
        <a:bodyPr/>
        <a:lstStyle/>
        <a:p>
          <a:endParaRPr lang="en-US"/>
        </a:p>
      </dgm:t>
    </dgm:pt>
    <dgm:pt modelId="{09339001-A775-470D-96E9-0EA92D6FFD88}" type="pres">
      <dgm:prSet presAssocID="{F5AE8E6D-92EA-4F5F-BBE0-89E66E253D78}" presName="linear" presStyleCnt="0">
        <dgm:presLayoutVars>
          <dgm:animLvl val="lvl"/>
          <dgm:resizeHandles val="exact"/>
        </dgm:presLayoutVars>
      </dgm:prSet>
      <dgm:spPr/>
    </dgm:pt>
    <dgm:pt modelId="{7DB6ACC4-9613-4AA2-9A5D-F9D2BF59DCB0}" type="pres">
      <dgm:prSet presAssocID="{8C40AE3B-6850-4DFB-A0BE-0591793C6361}" presName="parentText" presStyleLbl="node1" presStyleIdx="0" presStyleCnt="5">
        <dgm:presLayoutVars>
          <dgm:chMax val="0"/>
          <dgm:bulletEnabled val="1"/>
        </dgm:presLayoutVars>
      </dgm:prSet>
      <dgm:spPr/>
    </dgm:pt>
    <dgm:pt modelId="{69A749E4-37B3-490B-BE7D-8C5D302342CA}" type="pres">
      <dgm:prSet presAssocID="{039B7628-2467-4BFA-B8AE-B244D0CCF257}" presName="spacer" presStyleCnt="0"/>
      <dgm:spPr/>
    </dgm:pt>
    <dgm:pt modelId="{5A7D257B-76D2-42F2-8FBE-2E2D649B0695}" type="pres">
      <dgm:prSet presAssocID="{C2987D98-3D43-44E2-BCD5-D98932B38564}" presName="parentText" presStyleLbl="node1" presStyleIdx="1" presStyleCnt="5">
        <dgm:presLayoutVars>
          <dgm:chMax val="0"/>
          <dgm:bulletEnabled val="1"/>
        </dgm:presLayoutVars>
      </dgm:prSet>
      <dgm:spPr/>
    </dgm:pt>
    <dgm:pt modelId="{0419A300-3F6F-441F-BC99-C0CE0BC9CAA9}" type="pres">
      <dgm:prSet presAssocID="{CAEEC5EE-8930-45E1-90EE-9A0C71FA03FB}" presName="spacer" presStyleCnt="0"/>
      <dgm:spPr/>
    </dgm:pt>
    <dgm:pt modelId="{90391540-962F-4249-8B66-FE29D0D3062B}" type="pres">
      <dgm:prSet presAssocID="{42372DE2-D7B6-45FF-BCC7-92A12C8B3153}" presName="parentText" presStyleLbl="node1" presStyleIdx="2" presStyleCnt="5">
        <dgm:presLayoutVars>
          <dgm:chMax val="0"/>
          <dgm:bulletEnabled val="1"/>
        </dgm:presLayoutVars>
      </dgm:prSet>
      <dgm:spPr/>
    </dgm:pt>
    <dgm:pt modelId="{8CCB2F42-6C99-4E65-B60C-6EA4D70F0B9E}" type="pres">
      <dgm:prSet presAssocID="{17911F5A-80EF-45CE-9C1D-293004314CD3}" presName="spacer" presStyleCnt="0"/>
      <dgm:spPr/>
    </dgm:pt>
    <dgm:pt modelId="{96D34D59-D479-47FE-9FC2-12A46AC7F834}" type="pres">
      <dgm:prSet presAssocID="{78F0FDDC-CA4E-45FA-B86B-F8BF1E27608C}" presName="parentText" presStyleLbl="node1" presStyleIdx="3" presStyleCnt="5">
        <dgm:presLayoutVars>
          <dgm:chMax val="0"/>
          <dgm:bulletEnabled val="1"/>
        </dgm:presLayoutVars>
      </dgm:prSet>
      <dgm:spPr/>
    </dgm:pt>
    <dgm:pt modelId="{57AB2F3A-B3C5-4C61-A894-F79786A5CCEB}" type="pres">
      <dgm:prSet presAssocID="{53616161-966D-41D7-8024-C211099CF3ED}" presName="spacer" presStyleCnt="0"/>
      <dgm:spPr/>
    </dgm:pt>
    <dgm:pt modelId="{531C8459-ECF3-4299-94C3-02F656B841A9}" type="pres">
      <dgm:prSet presAssocID="{E3374BC9-9225-43DC-84C5-40A12871242D}" presName="parentText" presStyleLbl="node1" presStyleIdx="4" presStyleCnt="5">
        <dgm:presLayoutVars>
          <dgm:chMax val="0"/>
          <dgm:bulletEnabled val="1"/>
        </dgm:presLayoutVars>
      </dgm:prSet>
      <dgm:spPr/>
    </dgm:pt>
  </dgm:ptLst>
  <dgm:cxnLst>
    <dgm:cxn modelId="{BE2DAF11-FDB3-4AD7-9E20-B8F0F4FBC31E}" srcId="{F5AE8E6D-92EA-4F5F-BBE0-89E66E253D78}" destId="{8C40AE3B-6850-4DFB-A0BE-0591793C6361}" srcOrd="0" destOrd="0" parTransId="{9786D3BC-5B65-4859-9D59-627D3B5881CE}" sibTransId="{039B7628-2467-4BFA-B8AE-B244D0CCF257}"/>
    <dgm:cxn modelId="{AB128923-E461-4E2D-BB1D-FD52BF2B011A}" srcId="{F5AE8E6D-92EA-4F5F-BBE0-89E66E253D78}" destId="{C2987D98-3D43-44E2-BCD5-D98932B38564}" srcOrd="1" destOrd="0" parTransId="{960FB9DE-B668-4956-A7AF-8318CBE500C1}" sibTransId="{CAEEC5EE-8930-45E1-90EE-9A0C71FA03FB}"/>
    <dgm:cxn modelId="{B60B6229-3458-4853-A170-80DEFDAAFEC0}" srcId="{F5AE8E6D-92EA-4F5F-BBE0-89E66E253D78}" destId="{E3374BC9-9225-43DC-84C5-40A12871242D}" srcOrd="4" destOrd="0" parTransId="{2BE73489-F172-435A-8BEA-C3E904C4245E}" sibTransId="{E4201BC2-8237-4469-9BD0-6747BAB495D3}"/>
    <dgm:cxn modelId="{561A3149-14EC-4745-91B2-6BA7132B08F4}" srcId="{F5AE8E6D-92EA-4F5F-BBE0-89E66E253D78}" destId="{42372DE2-D7B6-45FF-BCC7-92A12C8B3153}" srcOrd="2" destOrd="0" parTransId="{687BF13B-0621-424C-B7E6-CC9F622233F1}" sibTransId="{17911F5A-80EF-45CE-9C1D-293004314CD3}"/>
    <dgm:cxn modelId="{FBEEE050-583E-47A1-BA85-0B266B723DA9}" type="presOf" srcId="{42372DE2-D7B6-45FF-BCC7-92A12C8B3153}" destId="{90391540-962F-4249-8B66-FE29D0D3062B}" srcOrd="0" destOrd="0" presId="urn:microsoft.com/office/officeart/2005/8/layout/vList2"/>
    <dgm:cxn modelId="{F3F45F55-3E31-4F48-86D8-C142951D973E}" type="presOf" srcId="{E3374BC9-9225-43DC-84C5-40A12871242D}" destId="{531C8459-ECF3-4299-94C3-02F656B841A9}" srcOrd="0" destOrd="0" presId="urn:microsoft.com/office/officeart/2005/8/layout/vList2"/>
    <dgm:cxn modelId="{4203D677-1851-4D38-B128-7627504CB00D}" srcId="{F5AE8E6D-92EA-4F5F-BBE0-89E66E253D78}" destId="{78F0FDDC-CA4E-45FA-B86B-F8BF1E27608C}" srcOrd="3" destOrd="0" parTransId="{DB297934-7A07-40AE-ABB0-561BE995CDB5}" sibTransId="{53616161-966D-41D7-8024-C211099CF3ED}"/>
    <dgm:cxn modelId="{70F9BD5A-9A9D-448B-B112-FC167C48F79A}" type="presOf" srcId="{F5AE8E6D-92EA-4F5F-BBE0-89E66E253D78}" destId="{09339001-A775-470D-96E9-0EA92D6FFD88}" srcOrd="0" destOrd="0" presId="urn:microsoft.com/office/officeart/2005/8/layout/vList2"/>
    <dgm:cxn modelId="{FFDEF0DD-3B69-4224-AE4D-752E25026BDC}" type="presOf" srcId="{8C40AE3B-6850-4DFB-A0BE-0591793C6361}" destId="{7DB6ACC4-9613-4AA2-9A5D-F9D2BF59DCB0}" srcOrd="0" destOrd="0" presId="urn:microsoft.com/office/officeart/2005/8/layout/vList2"/>
    <dgm:cxn modelId="{857FB1DE-CC42-4482-9F96-3F1062DB86F2}" type="presOf" srcId="{C2987D98-3D43-44E2-BCD5-D98932B38564}" destId="{5A7D257B-76D2-42F2-8FBE-2E2D649B0695}" srcOrd="0" destOrd="0" presId="urn:microsoft.com/office/officeart/2005/8/layout/vList2"/>
    <dgm:cxn modelId="{E25B4CF3-F66E-477B-A1EB-A23362B7C6B5}" type="presOf" srcId="{78F0FDDC-CA4E-45FA-B86B-F8BF1E27608C}" destId="{96D34D59-D479-47FE-9FC2-12A46AC7F834}" srcOrd="0" destOrd="0" presId="urn:microsoft.com/office/officeart/2005/8/layout/vList2"/>
    <dgm:cxn modelId="{BE531882-0B0A-4B9C-AC0A-E79B0C322DA3}" type="presParOf" srcId="{09339001-A775-470D-96E9-0EA92D6FFD88}" destId="{7DB6ACC4-9613-4AA2-9A5D-F9D2BF59DCB0}" srcOrd="0" destOrd="0" presId="urn:microsoft.com/office/officeart/2005/8/layout/vList2"/>
    <dgm:cxn modelId="{8CDFBABA-2818-4EEC-890E-D7750A5EC655}" type="presParOf" srcId="{09339001-A775-470D-96E9-0EA92D6FFD88}" destId="{69A749E4-37B3-490B-BE7D-8C5D302342CA}" srcOrd="1" destOrd="0" presId="urn:microsoft.com/office/officeart/2005/8/layout/vList2"/>
    <dgm:cxn modelId="{9B05D4CC-8415-46C4-B323-E45FB7EC26F8}" type="presParOf" srcId="{09339001-A775-470D-96E9-0EA92D6FFD88}" destId="{5A7D257B-76D2-42F2-8FBE-2E2D649B0695}" srcOrd="2" destOrd="0" presId="urn:microsoft.com/office/officeart/2005/8/layout/vList2"/>
    <dgm:cxn modelId="{877E84C3-AC04-439E-AFC2-6ACCE81081B4}" type="presParOf" srcId="{09339001-A775-470D-96E9-0EA92D6FFD88}" destId="{0419A300-3F6F-441F-BC99-C0CE0BC9CAA9}" srcOrd="3" destOrd="0" presId="urn:microsoft.com/office/officeart/2005/8/layout/vList2"/>
    <dgm:cxn modelId="{1FB862BF-CCD8-4A17-A88B-3BA86E80E8A3}" type="presParOf" srcId="{09339001-A775-470D-96E9-0EA92D6FFD88}" destId="{90391540-962F-4249-8B66-FE29D0D3062B}" srcOrd="4" destOrd="0" presId="urn:microsoft.com/office/officeart/2005/8/layout/vList2"/>
    <dgm:cxn modelId="{AA0ED5B1-04C5-4EBA-B449-FF6F8440D2B0}" type="presParOf" srcId="{09339001-A775-470D-96E9-0EA92D6FFD88}" destId="{8CCB2F42-6C99-4E65-B60C-6EA4D70F0B9E}" srcOrd="5" destOrd="0" presId="urn:microsoft.com/office/officeart/2005/8/layout/vList2"/>
    <dgm:cxn modelId="{ED6991BC-1AB0-43E7-BD06-01944F1C23AC}" type="presParOf" srcId="{09339001-A775-470D-96E9-0EA92D6FFD88}" destId="{96D34D59-D479-47FE-9FC2-12A46AC7F834}" srcOrd="6" destOrd="0" presId="urn:microsoft.com/office/officeart/2005/8/layout/vList2"/>
    <dgm:cxn modelId="{4BCAD3B7-ED16-475A-B05E-841DD2D499D2}" type="presParOf" srcId="{09339001-A775-470D-96E9-0EA92D6FFD88}" destId="{57AB2F3A-B3C5-4C61-A894-F79786A5CCEB}" srcOrd="7" destOrd="0" presId="urn:microsoft.com/office/officeart/2005/8/layout/vList2"/>
    <dgm:cxn modelId="{F2D822DF-2FF6-4C75-A0B0-FABD693CA734}" type="presParOf" srcId="{09339001-A775-470D-96E9-0EA92D6FFD88}" destId="{531C8459-ECF3-4299-94C3-02F656B841A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21B789-324B-44B2-A36F-543B838C9D5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70F3D62-06A2-4704-8DEB-F2481AC526DA}">
      <dgm:prSet custT="1"/>
      <dgm:spPr/>
      <dgm:t>
        <a:bodyPr/>
        <a:lstStyle/>
        <a:p>
          <a:r>
            <a:rPr lang="en-US" sz="1400" dirty="0"/>
            <a:t>101 items that ask owners to indicate how their dogs have responded “in the recent past” to a variety of environmental events and stimuli. </a:t>
          </a:r>
        </a:p>
      </dgm:t>
    </dgm:pt>
    <dgm:pt modelId="{7BFB9028-A574-44EC-88BC-9E838653F707}" type="parTrans" cxnId="{25525B37-1FC5-4CF0-8156-435BD3E7A3B9}">
      <dgm:prSet/>
      <dgm:spPr/>
      <dgm:t>
        <a:bodyPr/>
        <a:lstStyle/>
        <a:p>
          <a:endParaRPr lang="en-US"/>
        </a:p>
      </dgm:t>
    </dgm:pt>
    <dgm:pt modelId="{143891CD-1FE1-407F-B04B-D25D8CEC13E0}" type="sibTrans" cxnId="{25525B37-1FC5-4CF0-8156-435BD3E7A3B9}">
      <dgm:prSet/>
      <dgm:spPr/>
      <dgm:t>
        <a:bodyPr/>
        <a:lstStyle/>
        <a:p>
          <a:endParaRPr lang="en-US"/>
        </a:p>
      </dgm:t>
    </dgm:pt>
    <dgm:pt modelId="{535F1EDA-4F80-4C09-9124-F5EBB8595005}">
      <dgm:prSet custT="1"/>
      <dgm:spPr/>
      <dgm:t>
        <a:bodyPr/>
        <a:lstStyle/>
        <a:p>
          <a:r>
            <a:rPr lang="en-US" sz="1400" dirty="0"/>
            <a:t>Owners use a series of 0–4 rating scales. </a:t>
          </a:r>
        </a:p>
      </dgm:t>
    </dgm:pt>
    <dgm:pt modelId="{19EA968E-718F-48D8-B235-B43CEDBE6A2A}" type="parTrans" cxnId="{AB0C659D-92B9-446B-92F0-1EFE11B1AEEC}">
      <dgm:prSet/>
      <dgm:spPr/>
      <dgm:t>
        <a:bodyPr/>
        <a:lstStyle/>
        <a:p>
          <a:endParaRPr lang="en-US"/>
        </a:p>
      </dgm:t>
    </dgm:pt>
    <dgm:pt modelId="{8C5489DB-C1C1-40F8-97AE-41237955B265}" type="sibTrans" cxnId="{AB0C659D-92B9-446B-92F0-1EFE11B1AEEC}">
      <dgm:prSet/>
      <dgm:spPr/>
      <dgm:t>
        <a:bodyPr/>
        <a:lstStyle/>
        <a:p>
          <a:endParaRPr lang="en-US"/>
        </a:p>
      </dgm:t>
    </dgm:pt>
    <dgm:pt modelId="{9B35C2DF-C832-4914-A155-4643CA3F0E54}">
      <dgm:prSet custT="1"/>
      <dgm:spPr/>
      <dgm:t>
        <a:bodyPr/>
        <a:lstStyle/>
        <a:p>
          <a:r>
            <a:rPr lang="en-US" sz="1400" dirty="0"/>
            <a:t>The wording of individual rating scales differs depending on the questions. </a:t>
          </a:r>
        </a:p>
      </dgm:t>
    </dgm:pt>
    <dgm:pt modelId="{AFA44DD6-2B43-4987-BD81-33AC81F88B87}" type="parTrans" cxnId="{2E0F5827-72C5-4517-8D86-9ED120E226B7}">
      <dgm:prSet/>
      <dgm:spPr/>
      <dgm:t>
        <a:bodyPr/>
        <a:lstStyle/>
        <a:p>
          <a:endParaRPr lang="en-US"/>
        </a:p>
      </dgm:t>
    </dgm:pt>
    <dgm:pt modelId="{62DE58DE-4290-4FF5-9298-D3BAE4D22DA9}" type="sibTrans" cxnId="{2E0F5827-72C5-4517-8D86-9ED120E226B7}">
      <dgm:prSet/>
      <dgm:spPr/>
      <dgm:t>
        <a:bodyPr/>
        <a:lstStyle/>
        <a:p>
          <a:endParaRPr lang="en-US"/>
        </a:p>
      </dgm:t>
    </dgm:pt>
    <dgm:pt modelId="{762E92E9-B6C7-4EEC-A524-E9FAFA63086E}">
      <dgm:prSet custT="1"/>
      <dgm:spPr/>
      <dgm:t>
        <a:bodyPr/>
        <a:lstStyle/>
        <a:p>
          <a:r>
            <a:rPr lang="en-US" sz="1400" dirty="0"/>
            <a:t>For example, Owners may be asked to note the</a:t>
          </a:r>
        </a:p>
        <a:p>
          <a:r>
            <a:rPr lang="en-US" sz="1400" dirty="0"/>
            <a:t>     Frequency of a behavior (0 = never, 1 = seldom, 2 = sometimes, 3 = usually, and 4 = always) </a:t>
          </a:r>
        </a:p>
        <a:p>
          <a:r>
            <a:rPr lang="en-US" sz="1400" dirty="0"/>
            <a:t>     Quality of the behavior (0 = no signs of the behavior, 1–3 =mild to moderate signs of the behavior, and 4 = severe signs of the behavior).  </a:t>
          </a:r>
        </a:p>
      </dgm:t>
    </dgm:pt>
    <dgm:pt modelId="{042F1557-090A-47F6-9732-B40326697BCC}" type="parTrans" cxnId="{EAB5BD79-6371-43E6-B76C-532488F3385D}">
      <dgm:prSet/>
      <dgm:spPr/>
      <dgm:t>
        <a:bodyPr/>
        <a:lstStyle/>
        <a:p>
          <a:endParaRPr lang="en-US"/>
        </a:p>
      </dgm:t>
    </dgm:pt>
    <dgm:pt modelId="{6D714B17-0CC2-403A-AD6D-78D68DA12F42}" type="sibTrans" cxnId="{EAB5BD79-6371-43E6-B76C-532488F3385D}">
      <dgm:prSet/>
      <dgm:spPr/>
      <dgm:t>
        <a:bodyPr/>
        <a:lstStyle/>
        <a:p>
          <a:endParaRPr lang="en-US"/>
        </a:p>
      </dgm:t>
    </dgm:pt>
    <dgm:pt modelId="{2375AB9A-E11E-4843-927B-B9ECA1A24D7C}">
      <dgm:prSet/>
      <dgm:spPr/>
      <dgm:t>
        <a:bodyPr/>
        <a:lstStyle/>
        <a:p>
          <a:endParaRPr lang="en-US" dirty="0"/>
        </a:p>
      </dgm:t>
    </dgm:pt>
    <dgm:pt modelId="{D22DE513-E82A-438E-8ECD-B85B72E2E748}" type="parTrans" cxnId="{CDE28FAA-7F1D-42C0-B698-0B272AEBEBC8}">
      <dgm:prSet/>
      <dgm:spPr/>
      <dgm:t>
        <a:bodyPr/>
        <a:lstStyle/>
        <a:p>
          <a:endParaRPr lang="en-US"/>
        </a:p>
      </dgm:t>
    </dgm:pt>
    <dgm:pt modelId="{EFD156BB-5C2C-4A66-A021-082B220151DA}" type="sibTrans" cxnId="{CDE28FAA-7F1D-42C0-B698-0B272AEBEBC8}">
      <dgm:prSet/>
      <dgm:spPr/>
      <dgm:t>
        <a:bodyPr/>
        <a:lstStyle/>
        <a:p>
          <a:endParaRPr lang="en-US"/>
        </a:p>
      </dgm:t>
    </dgm:pt>
    <dgm:pt modelId="{AB348311-D6D7-43B1-B366-51BE65AE134F}">
      <dgm:prSet custT="1"/>
      <dgm:spPr/>
      <dgm:t>
        <a:bodyPr/>
        <a:lstStyle/>
        <a:p>
          <a:r>
            <a:rPr lang="en-US" sz="1400" dirty="0"/>
            <a:t>A brief explanation is included for the qualitative items (e.g., “Typical signs of moderate aggression in dogs include barking, growling, and baring teeth. More serious aggression generally involves snapping, lunging, biting, or attempting to bite”.</a:t>
          </a:r>
        </a:p>
      </dgm:t>
    </dgm:pt>
    <dgm:pt modelId="{D97273EC-EC7F-4B03-9D54-CB94F85C7746}" type="parTrans" cxnId="{46718FBE-44FA-4CF8-BBCA-654C0A126DC0}">
      <dgm:prSet/>
      <dgm:spPr/>
      <dgm:t>
        <a:bodyPr/>
        <a:lstStyle/>
        <a:p>
          <a:endParaRPr lang="en-US"/>
        </a:p>
      </dgm:t>
    </dgm:pt>
    <dgm:pt modelId="{FD88772A-D0BE-4560-B595-AFD273EF1840}" type="sibTrans" cxnId="{46718FBE-44FA-4CF8-BBCA-654C0A126DC0}">
      <dgm:prSet/>
      <dgm:spPr/>
      <dgm:t>
        <a:bodyPr/>
        <a:lstStyle/>
        <a:p>
          <a:endParaRPr lang="en-US"/>
        </a:p>
      </dgm:t>
    </dgm:pt>
    <dgm:pt modelId="{570843D2-E639-4D93-815D-14B612269936}" type="pres">
      <dgm:prSet presAssocID="{1621B789-324B-44B2-A36F-543B838C9D52}" presName="linear" presStyleCnt="0">
        <dgm:presLayoutVars>
          <dgm:animLvl val="lvl"/>
          <dgm:resizeHandles val="exact"/>
        </dgm:presLayoutVars>
      </dgm:prSet>
      <dgm:spPr/>
    </dgm:pt>
    <dgm:pt modelId="{3D8F1B19-53E6-486A-B61F-8796202E94D5}" type="pres">
      <dgm:prSet presAssocID="{770F3D62-06A2-4704-8DEB-F2481AC526DA}" presName="parentText" presStyleLbl="node1" presStyleIdx="0" presStyleCnt="5">
        <dgm:presLayoutVars>
          <dgm:chMax val="0"/>
          <dgm:bulletEnabled val="1"/>
        </dgm:presLayoutVars>
      </dgm:prSet>
      <dgm:spPr/>
    </dgm:pt>
    <dgm:pt modelId="{D11FB71E-EB8E-48D0-AC68-07E534891632}" type="pres">
      <dgm:prSet presAssocID="{143891CD-1FE1-407F-B04B-D25D8CEC13E0}" presName="spacer" presStyleCnt="0"/>
      <dgm:spPr/>
    </dgm:pt>
    <dgm:pt modelId="{6254AD48-B70C-4DA1-8575-B6340144BE6E}" type="pres">
      <dgm:prSet presAssocID="{535F1EDA-4F80-4C09-9124-F5EBB8595005}" presName="parentText" presStyleLbl="node1" presStyleIdx="1" presStyleCnt="5" custScaleY="57665">
        <dgm:presLayoutVars>
          <dgm:chMax val="0"/>
          <dgm:bulletEnabled val="1"/>
        </dgm:presLayoutVars>
      </dgm:prSet>
      <dgm:spPr/>
    </dgm:pt>
    <dgm:pt modelId="{E0AFB69E-0F59-4961-94C0-DE734C695B4C}" type="pres">
      <dgm:prSet presAssocID="{8C5489DB-C1C1-40F8-97AE-41237955B265}" presName="spacer" presStyleCnt="0"/>
      <dgm:spPr/>
    </dgm:pt>
    <dgm:pt modelId="{641BC0EC-DAEA-4A3F-89FF-75C4EE7871AE}" type="pres">
      <dgm:prSet presAssocID="{9B35C2DF-C832-4914-A155-4643CA3F0E54}" presName="parentText" presStyleLbl="node1" presStyleIdx="2" presStyleCnt="5" custScaleY="50261">
        <dgm:presLayoutVars>
          <dgm:chMax val="0"/>
          <dgm:bulletEnabled val="1"/>
        </dgm:presLayoutVars>
      </dgm:prSet>
      <dgm:spPr/>
    </dgm:pt>
    <dgm:pt modelId="{E9DC0E88-6DE1-487F-80D6-BAF3AEB08B3C}" type="pres">
      <dgm:prSet presAssocID="{62DE58DE-4290-4FF5-9298-D3BAE4D22DA9}" presName="spacer" presStyleCnt="0"/>
      <dgm:spPr/>
    </dgm:pt>
    <dgm:pt modelId="{37A71B69-784F-4389-BD4E-BBB9A462840C}" type="pres">
      <dgm:prSet presAssocID="{762E92E9-B6C7-4EEC-A524-E9FAFA63086E}" presName="parentText" presStyleLbl="node1" presStyleIdx="3" presStyleCnt="5">
        <dgm:presLayoutVars>
          <dgm:chMax val="0"/>
          <dgm:bulletEnabled val="1"/>
        </dgm:presLayoutVars>
      </dgm:prSet>
      <dgm:spPr/>
    </dgm:pt>
    <dgm:pt modelId="{9281BD47-F907-4D8B-A091-F53663ADF484}" type="pres">
      <dgm:prSet presAssocID="{762E92E9-B6C7-4EEC-A524-E9FAFA63086E}" presName="childText" presStyleLbl="revTx" presStyleIdx="0" presStyleCnt="1">
        <dgm:presLayoutVars>
          <dgm:bulletEnabled val="1"/>
        </dgm:presLayoutVars>
      </dgm:prSet>
      <dgm:spPr/>
    </dgm:pt>
    <dgm:pt modelId="{38559060-EBD3-465D-8011-CE6018A567C0}" type="pres">
      <dgm:prSet presAssocID="{AB348311-D6D7-43B1-B366-51BE65AE134F}" presName="parentText" presStyleLbl="node1" presStyleIdx="4" presStyleCnt="5">
        <dgm:presLayoutVars>
          <dgm:chMax val="0"/>
          <dgm:bulletEnabled val="1"/>
        </dgm:presLayoutVars>
      </dgm:prSet>
      <dgm:spPr/>
    </dgm:pt>
  </dgm:ptLst>
  <dgm:cxnLst>
    <dgm:cxn modelId="{43FCC00A-B140-4CB8-BE73-6F019225E403}" type="presOf" srcId="{1621B789-324B-44B2-A36F-543B838C9D52}" destId="{570843D2-E639-4D93-815D-14B612269936}" srcOrd="0" destOrd="0" presId="urn:microsoft.com/office/officeart/2005/8/layout/vList2"/>
    <dgm:cxn modelId="{2E0F5827-72C5-4517-8D86-9ED120E226B7}" srcId="{1621B789-324B-44B2-A36F-543B838C9D52}" destId="{9B35C2DF-C832-4914-A155-4643CA3F0E54}" srcOrd="2" destOrd="0" parTransId="{AFA44DD6-2B43-4987-BD81-33AC81F88B87}" sibTransId="{62DE58DE-4290-4FF5-9298-D3BAE4D22DA9}"/>
    <dgm:cxn modelId="{25525B37-1FC5-4CF0-8156-435BD3E7A3B9}" srcId="{1621B789-324B-44B2-A36F-543B838C9D52}" destId="{770F3D62-06A2-4704-8DEB-F2481AC526DA}" srcOrd="0" destOrd="0" parTransId="{7BFB9028-A574-44EC-88BC-9E838653F707}" sibTransId="{143891CD-1FE1-407F-B04B-D25D8CEC13E0}"/>
    <dgm:cxn modelId="{EAB5BD79-6371-43E6-B76C-532488F3385D}" srcId="{1621B789-324B-44B2-A36F-543B838C9D52}" destId="{762E92E9-B6C7-4EEC-A524-E9FAFA63086E}" srcOrd="3" destOrd="0" parTransId="{042F1557-090A-47F6-9732-B40326697BCC}" sibTransId="{6D714B17-0CC2-403A-AD6D-78D68DA12F42}"/>
    <dgm:cxn modelId="{179D2091-BBDB-46B5-89A3-4F01AB068E7B}" type="presOf" srcId="{9B35C2DF-C832-4914-A155-4643CA3F0E54}" destId="{641BC0EC-DAEA-4A3F-89FF-75C4EE7871AE}" srcOrd="0" destOrd="0" presId="urn:microsoft.com/office/officeart/2005/8/layout/vList2"/>
    <dgm:cxn modelId="{3678EA94-1C6F-4229-B589-392A49529995}" type="presOf" srcId="{770F3D62-06A2-4704-8DEB-F2481AC526DA}" destId="{3D8F1B19-53E6-486A-B61F-8796202E94D5}" srcOrd="0" destOrd="0" presId="urn:microsoft.com/office/officeart/2005/8/layout/vList2"/>
    <dgm:cxn modelId="{AB0C659D-92B9-446B-92F0-1EFE11B1AEEC}" srcId="{1621B789-324B-44B2-A36F-543B838C9D52}" destId="{535F1EDA-4F80-4C09-9124-F5EBB8595005}" srcOrd="1" destOrd="0" parTransId="{19EA968E-718F-48D8-B235-B43CEDBE6A2A}" sibTransId="{8C5489DB-C1C1-40F8-97AE-41237955B265}"/>
    <dgm:cxn modelId="{96AD279E-3493-4904-B56A-1B42295AA26B}" type="presOf" srcId="{2375AB9A-E11E-4843-927B-B9ECA1A24D7C}" destId="{9281BD47-F907-4D8B-A091-F53663ADF484}" srcOrd="0" destOrd="0" presId="urn:microsoft.com/office/officeart/2005/8/layout/vList2"/>
    <dgm:cxn modelId="{A4E755A7-76BB-4278-B3A6-AB2418D69D48}" type="presOf" srcId="{762E92E9-B6C7-4EEC-A524-E9FAFA63086E}" destId="{37A71B69-784F-4389-BD4E-BBB9A462840C}" srcOrd="0" destOrd="0" presId="urn:microsoft.com/office/officeart/2005/8/layout/vList2"/>
    <dgm:cxn modelId="{CDE28FAA-7F1D-42C0-B698-0B272AEBEBC8}" srcId="{762E92E9-B6C7-4EEC-A524-E9FAFA63086E}" destId="{2375AB9A-E11E-4843-927B-B9ECA1A24D7C}" srcOrd="0" destOrd="0" parTransId="{D22DE513-E82A-438E-8ECD-B85B72E2E748}" sibTransId="{EFD156BB-5C2C-4A66-A021-082B220151DA}"/>
    <dgm:cxn modelId="{40CC5AB4-A91A-4503-A3A1-3C4113AC3766}" type="presOf" srcId="{535F1EDA-4F80-4C09-9124-F5EBB8595005}" destId="{6254AD48-B70C-4DA1-8575-B6340144BE6E}" srcOrd="0" destOrd="0" presId="urn:microsoft.com/office/officeart/2005/8/layout/vList2"/>
    <dgm:cxn modelId="{46718FBE-44FA-4CF8-BBCA-654C0A126DC0}" srcId="{1621B789-324B-44B2-A36F-543B838C9D52}" destId="{AB348311-D6D7-43B1-B366-51BE65AE134F}" srcOrd="4" destOrd="0" parTransId="{D97273EC-EC7F-4B03-9D54-CB94F85C7746}" sibTransId="{FD88772A-D0BE-4560-B595-AFD273EF1840}"/>
    <dgm:cxn modelId="{2F1C28F5-BB77-45A9-A149-9A3AD7E28705}" type="presOf" srcId="{AB348311-D6D7-43B1-B366-51BE65AE134F}" destId="{38559060-EBD3-465D-8011-CE6018A567C0}" srcOrd="0" destOrd="0" presId="urn:microsoft.com/office/officeart/2005/8/layout/vList2"/>
    <dgm:cxn modelId="{2ED0596A-1BC3-4257-AC89-DE431C55BE36}" type="presParOf" srcId="{570843D2-E639-4D93-815D-14B612269936}" destId="{3D8F1B19-53E6-486A-B61F-8796202E94D5}" srcOrd="0" destOrd="0" presId="urn:microsoft.com/office/officeart/2005/8/layout/vList2"/>
    <dgm:cxn modelId="{2A63F160-C6B3-4A0C-B5D5-8A52BDE015D0}" type="presParOf" srcId="{570843D2-E639-4D93-815D-14B612269936}" destId="{D11FB71E-EB8E-48D0-AC68-07E534891632}" srcOrd="1" destOrd="0" presId="urn:microsoft.com/office/officeart/2005/8/layout/vList2"/>
    <dgm:cxn modelId="{A203972C-1694-40FD-BF09-151E513DF432}" type="presParOf" srcId="{570843D2-E639-4D93-815D-14B612269936}" destId="{6254AD48-B70C-4DA1-8575-B6340144BE6E}" srcOrd="2" destOrd="0" presId="urn:microsoft.com/office/officeart/2005/8/layout/vList2"/>
    <dgm:cxn modelId="{87D57301-0365-4872-BD6D-9B412EE376C3}" type="presParOf" srcId="{570843D2-E639-4D93-815D-14B612269936}" destId="{E0AFB69E-0F59-4961-94C0-DE734C695B4C}" srcOrd="3" destOrd="0" presId="urn:microsoft.com/office/officeart/2005/8/layout/vList2"/>
    <dgm:cxn modelId="{4287082A-2699-4951-80FA-CAF719C8B461}" type="presParOf" srcId="{570843D2-E639-4D93-815D-14B612269936}" destId="{641BC0EC-DAEA-4A3F-89FF-75C4EE7871AE}" srcOrd="4" destOrd="0" presId="urn:microsoft.com/office/officeart/2005/8/layout/vList2"/>
    <dgm:cxn modelId="{F89B4C37-9D76-4810-B5A8-E3E1D90F63B4}" type="presParOf" srcId="{570843D2-E639-4D93-815D-14B612269936}" destId="{E9DC0E88-6DE1-487F-80D6-BAF3AEB08B3C}" srcOrd="5" destOrd="0" presId="urn:microsoft.com/office/officeart/2005/8/layout/vList2"/>
    <dgm:cxn modelId="{61D68ABA-E5F2-4C87-8726-2F55B202B8F1}" type="presParOf" srcId="{570843D2-E639-4D93-815D-14B612269936}" destId="{37A71B69-784F-4389-BD4E-BBB9A462840C}" srcOrd="6" destOrd="0" presId="urn:microsoft.com/office/officeart/2005/8/layout/vList2"/>
    <dgm:cxn modelId="{EFB5BAB0-677E-4E69-9CDE-C6457D3EED4E}" type="presParOf" srcId="{570843D2-E639-4D93-815D-14B612269936}" destId="{9281BD47-F907-4D8B-A091-F53663ADF484}" srcOrd="7" destOrd="0" presId="urn:microsoft.com/office/officeart/2005/8/layout/vList2"/>
    <dgm:cxn modelId="{029DE8C9-4F86-4C45-8FAE-2E604ED522CC}" type="presParOf" srcId="{570843D2-E639-4D93-815D-14B612269936}" destId="{38559060-EBD3-465D-8011-CE6018A567C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5364FB-B2E2-4F83-B29C-131E95B8CE5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C97CF48-C290-4660-849F-6ADC08B532BB}">
      <dgm:prSet/>
      <dgm:spPr/>
      <dgm:t>
        <a:bodyPr/>
        <a:lstStyle/>
        <a:p>
          <a:r>
            <a:rPr lang="en-US" b="1"/>
            <a:t>5 main subscales: </a:t>
          </a:r>
          <a:endParaRPr lang="en-US"/>
        </a:p>
      </dgm:t>
    </dgm:pt>
    <dgm:pt modelId="{B1D0B7BC-FB6B-41CC-998F-349F51CDEF62}" type="parTrans" cxnId="{5D98AD6D-BBF1-4E75-9677-8B884D4D147B}">
      <dgm:prSet/>
      <dgm:spPr/>
      <dgm:t>
        <a:bodyPr/>
        <a:lstStyle/>
        <a:p>
          <a:endParaRPr lang="en-US"/>
        </a:p>
      </dgm:t>
    </dgm:pt>
    <dgm:pt modelId="{BB44ECEE-4490-42CD-83FD-376AD2B55566}" type="sibTrans" cxnId="{5D98AD6D-BBF1-4E75-9677-8B884D4D147B}">
      <dgm:prSet/>
      <dgm:spPr/>
      <dgm:t>
        <a:bodyPr/>
        <a:lstStyle/>
        <a:p>
          <a:endParaRPr lang="en-US"/>
        </a:p>
      </dgm:t>
    </dgm:pt>
    <dgm:pt modelId="{18BD18D8-9E76-4BC8-87C3-E68A52C4940D}">
      <dgm:prSet/>
      <dgm:spPr/>
      <dgm:t>
        <a:bodyPr/>
        <a:lstStyle/>
        <a:p>
          <a:r>
            <a:rPr lang="en-US"/>
            <a:t>Aggression</a:t>
          </a:r>
        </a:p>
      </dgm:t>
    </dgm:pt>
    <dgm:pt modelId="{1FC269D3-9DBE-4DB0-BDED-D2769BD6A312}" type="parTrans" cxnId="{379E3BF7-88AC-44A8-8915-B77D0FE0A43B}">
      <dgm:prSet/>
      <dgm:spPr/>
      <dgm:t>
        <a:bodyPr/>
        <a:lstStyle/>
        <a:p>
          <a:endParaRPr lang="en-US"/>
        </a:p>
      </dgm:t>
    </dgm:pt>
    <dgm:pt modelId="{DAF6A77B-2049-422D-9C93-131CD70F09C1}" type="sibTrans" cxnId="{379E3BF7-88AC-44A8-8915-B77D0FE0A43B}">
      <dgm:prSet/>
      <dgm:spPr/>
      <dgm:t>
        <a:bodyPr/>
        <a:lstStyle/>
        <a:p>
          <a:endParaRPr lang="en-US"/>
        </a:p>
      </dgm:t>
    </dgm:pt>
    <dgm:pt modelId="{97DCCD51-165B-4D4E-A321-9CEB3FA153F2}">
      <dgm:prSet/>
      <dgm:spPr/>
      <dgm:t>
        <a:bodyPr/>
        <a:lstStyle/>
        <a:p>
          <a:r>
            <a:rPr lang="en-US"/>
            <a:t>Fear/anxiety </a:t>
          </a:r>
        </a:p>
      </dgm:t>
    </dgm:pt>
    <dgm:pt modelId="{B3F836CA-450A-42AC-BBDA-5F175A4A8C8B}" type="parTrans" cxnId="{749B209C-06A1-4E19-BB3C-E10173A54D7F}">
      <dgm:prSet/>
      <dgm:spPr/>
      <dgm:t>
        <a:bodyPr/>
        <a:lstStyle/>
        <a:p>
          <a:endParaRPr lang="en-US"/>
        </a:p>
      </dgm:t>
    </dgm:pt>
    <dgm:pt modelId="{B57702B1-1329-4369-8567-4D483705E384}" type="sibTrans" cxnId="{749B209C-06A1-4E19-BB3C-E10173A54D7F}">
      <dgm:prSet/>
      <dgm:spPr/>
      <dgm:t>
        <a:bodyPr/>
        <a:lstStyle/>
        <a:p>
          <a:endParaRPr lang="en-US"/>
        </a:p>
      </dgm:t>
    </dgm:pt>
    <dgm:pt modelId="{AE3C5E88-8652-4CB8-B42B-7771BAEFC67A}">
      <dgm:prSet/>
      <dgm:spPr/>
      <dgm:t>
        <a:bodyPr/>
        <a:lstStyle/>
        <a:p>
          <a:r>
            <a:rPr lang="en-US"/>
            <a:t>Excitability</a:t>
          </a:r>
        </a:p>
      </dgm:t>
    </dgm:pt>
    <dgm:pt modelId="{D202E0FE-2B04-4D8B-93CB-8D14CDCCF507}" type="parTrans" cxnId="{0FDDBA2E-26A2-4C75-8BD0-07B46CEB8EB0}">
      <dgm:prSet/>
      <dgm:spPr/>
      <dgm:t>
        <a:bodyPr/>
        <a:lstStyle/>
        <a:p>
          <a:endParaRPr lang="en-US"/>
        </a:p>
      </dgm:t>
    </dgm:pt>
    <dgm:pt modelId="{8CE4E667-37A4-4FA1-8BDF-A385919E94DD}" type="sibTrans" cxnId="{0FDDBA2E-26A2-4C75-8BD0-07B46CEB8EB0}">
      <dgm:prSet/>
      <dgm:spPr/>
      <dgm:t>
        <a:bodyPr/>
        <a:lstStyle/>
        <a:p>
          <a:endParaRPr lang="en-US"/>
        </a:p>
      </dgm:t>
    </dgm:pt>
    <dgm:pt modelId="{705B21C1-EBE9-4823-9C10-C2657DD0E6BA}">
      <dgm:prSet/>
      <dgm:spPr/>
      <dgm:t>
        <a:bodyPr/>
        <a:lstStyle/>
        <a:p>
          <a:r>
            <a:rPr lang="en-US"/>
            <a:t>Separation-related behavior </a:t>
          </a:r>
        </a:p>
      </dgm:t>
    </dgm:pt>
    <dgm:pt modelId="{1FE15B31-F997-481C-BC1F-D77B1997228F}" type="parTrans" cxnId="{9FC2DC77-25AC-4B21-AF76-4BA7B4DB6EB4}">
      <dgm:prSet/>
      <dgm:spPr/>
      <dgm:t>
        <a:bodyPr/>
        <a:lstStyle/>
        <a:p>
          <a:endParaRPr lang="en-US"/>
        </a:p>
      </dgm:t>
    </dgm:pt>
    <dgm:pt modelId="{C807E68A-829A-4B94-8A47-984F93B151E3}" type="sibTrans" cxnId="{9FC2DC77-25AC-4B21-AF76-4BA7B4DB6EB4}">
      <dgm:prSet/>
      <dgm:spPr/>
      <dgm:t>
        <a:bodyPr/>
        <a:lstStyle/>
        <a:p>
          <a:endParaRPr lang="en-US"/>
        </a:p>
      </dgm:t>
    </dgm:pt>
    <dgm:pt modelId="{94FB1C5D-D17F-489B-9CA1-25E2D33BE06E}">
      <dgm:prSet/>
      <dgm:spPr/>
      <dgm:t>
        <a:bodyPr/>
        <a:lstStyle/>
        <a:p>
          <a:r>
            <a:rPr lang="en-US"/>
            <a:t>Attachment</a:t>
          </a:r>
        </a:p>
      </dgm:t>
    </dgm:pt>
    <dgm:pt modelId="{57CC1219-ED48-4D1D-AE6F-A443E46E0267}" type="parTrans" cxnId="{0FDD1EE0-5165-42B2-80CE-A2950F682880}">
      <dgm:prSet/>
      <dgm:spPr/>
      <dgm:t>
        <a:bodyPr/>
        <a:lstStyle/>
        <a:p>
          <a:endParaRPr lang="en-US"/>
        </a:p>
      </dgm:t>
    </dgm:pt>
    <dgm:pt modelId="{40CEE44D-CA20-408F-8E36-857C404A807D}" type="sibTrans" cxnId="{0FDD1EE0-5165-42B2-80CE-A2950F682880}">
      <dgm:prSet/>
      <dgm:spPr/>
      <dgm:t>
        <a:bodyPr/>
        <a:lstStyle/>
        <a:p>
          <a:endParaRPr lang="en-US"/>
        </a:p>
      </dgm:t>
    </dgm:pt>
    <dgm:pt modelId="{50734049-1936-49A5-A2E7-004CFBEE0A84}">
      <dgm:prSet/>
      <dgm:spPr/>
      <dgm:t>
        <a:bodyPr/>
        <a:lstStyle/>
        <a:p>
          <a:r>
            <a:rPr lang="en-US" b="1"/>
            <a:t>Other subscales include </a:t>
          </a:r>
          <a:endParaRPr lang="en-US"/>
        </a:p>
      </dgm:t>
    </dgm:pt>
    <dgm:pt modelId="{E6A0DFF6-A636-4F57-A61F-5540AC8C3AC6}" type="parTrans" cxnId="{3AFFD44B-04BF-48EF-8240-EE2E2365CBB3}">
      <dgm:prSet/>
      <dgm:spPr/>
      <dgm:t>
        <a:bodyPr/>
        <a:lstStyle/>
        <a:p>
          <a:endParaRPr lang="en-US"/>
        </a:p>
      </dgm:t>
    </dgm:pt>
    <dgm:pt modelId="{C08B8CED-47AE-411B-8A50-A5B0F306EAF2}" type="sibTrans" cxnId="{3AFFD44B-04BF-48EF-8240-EE2E2365CBB3}">
      <dgm:prSet/>
      <dgm:spPr/>
      <dgm:t>
        <a:bodyPr/>
        <a:lstStyle/>
        <a:p>
          <a:endParaRPr lang="en-US"/>
        </a:p>
      </dgm:t>
    </dgm:pt>
    <dgm:pt modelId="{A3BC0C53-0C3D-4A25-9066-436AF419A008}">
      <dgm:prSet/>
      <dgm:spPr/>
      <dgm:t>
        <a:bodyPr/>
        <a:lstStyle/>
        <a:p>
          <a:r>
            <a:rPr lang="en-US"/>
            <a:t>Stranger-directed behavior</a:t>
          </a:r>
        </a:p>
      </dgm:t>
    </dgm:pt>
    <dgm:pt modelId="{234FCD14-C49C-47AE-8D25-1E434ADFEB7A}" type="parTrans" cxnId="{45F31624-CDD0-4CE5-A411-28C614EDC4A1}">
      <dgm:prSet/>
      <dgm:spPr/>
      <dgm:t>
        <a:bodyPr/>
        <a:lstStyle/>
        <a:p>
          <a:endParaRPr lang="en-US"/>
        </a:p>
      </dgm:t>
    </dgm:pt>
    <dgm:pt modelId="{CB55BB42-80E1-4FDF-B6D3-189655494D60}" type="sibTrans" cxnId="{45F31624-CDD0-4CE5-A411-28C614EDC4A1}">
      <dgm:prSet/>
      <dgm:spPr/>
      <dgm:t>
        <a:bodyPr/>
        <a:lstStyle/>
        <a:p>
          <a:endParaRPr lang="en-US"/>
        </a:p>
      </dgm:t>
    </dgm:pt>
    <dgm:pt modelId="{455CE8DB-B4C8-48A1-B5F4-18AAF76328E4}">
      <dgm:prSet/>
      <dgm:spPr/>
      <dgm:t>
        <a:bodyPr/>
        <a:lstStyle/>
        <a:p>
          <a:r>
            <a:rPr lang="en-US"/>
            <a:t>Owner directed behavior</a:t>
          </a:r>
        </a:p>
      </dgm:t>
    </dgm:pt>
    <dgm:pt modelId="{4D87F696-D04D-4156-A30F-A808CA2EC51D}" type="parTrans" cxnId="{1EE18536-DA11-481B-9E01-4484D63C038A}">
      <dgm:prSet/>
      <dgm:spPr/>
      <dgm:t>
        <a:bodyPr/>
        <a:lstStyle/>
        <a:p>
          <a:endParaRPr lang="en-US"/>
        </a:p>
      </dgm:t>
    </dgm:pt>
    <dgm:pt modelId="{3DB9A6F7-2484-414F-8D80-E2175B459844}" type="sibTrans" cxnId="{1EE18536-DA11-481B-9E01-4484D63C038A}">
      <dgm:prSet/>
      <dgm:spPr/>
      <dgm:t>
        <a:bodyPr/>
        <a:lstStyle/>
        <a:p>
          <a:endParaRPr lang="en-US"/>
        </a:p>
      </dgm:t>
    </dgm:pt>
    <dgm:pt modelId="{67162F27-4B85-4635-AE8F-7B13A108DE3F}">
      <dgm:prSet/>
      <dgm:spPr/>
      <dgm:t>
        <a:bodyPr/>
        <a:lstStyle/>
        <a:p>
          <a:r>
            <a:rPr lang="en-US"/>
            <a:t>Object-directed behavior. </a:t>
          </a:r>
        </a:p>
      </dgm:t>
    </dgm:pt>
    <dgm:pt modelId="{6BC49700-0B00-44A5-BAFB-F846BBACDB7C}" type="parTrans" cxnId="{60369A70-9817-49F9-8AD4-8FE283154407}">
      <dgm:prSet/>
      <dgm:spPr/>
      <dgm:t>
        <a:bodyPr/>
        <a:lstStyle/>
        <a:p>
          <a:endParaRPr lang="en-US"/>
        </a:p>
      </dgm:t>
    </dgm:pt>
    <dgm:pt modelId="{E1EB6090-7DE8-492D-85F5-EE516D9FED6C}" type="sibTrans" cxnId="{60369A70-9817-49F9-8AD4-8FE283154407}">
      <dgm:prSet/>
      <dgm:spPr/>
      <dgm:t>
        <a:bodyPr/>
        <a:lstStyle/>
        <a:p>
          <a:endParaRPr lang="en-US"/>
        </a:p>
      </dgm:t>
    </dgm:pt>
    <dgm:pt modelId="{491C5D81-CD29-4DDC-A07A-DE6CA23EFFD8}">
      <dgm:prSet/>
      <dgm:spPr/>
      <dgm:t>
        <a:bodyPr/>
        <a:lstStyle/>
        <a:p>
          <a:r>
            <a:rPr lang="en-US"/>
            <a:t>Additional items on the questionnaire evaluate trainability </a:t>
          </a:r>
        </a:p>
      </dgm:t>
    </dgm:pt>
    <dgm:pt modelId="{656123D1-D939-43A5-A65E-44EC372D6C55}" type="parTrans" cxnId="{22F5237C-BAD5-4B44-99CF-372195746260}">
      <dgm:prSet/>
      <dgm:spPr/>
      <dgm:t>
        <a:bodyPr/>
        <a:lstStyle/>
        <a:p>
          <a:endParaRPr lang="en-US"/>
        </a:p>
      </dgm:t>
    </dgm:pt>
    <dgm:pt modelId="{A48A7682-EDA1-48D1-8B41-84A2F316EBCD}" type="sibTrans" cxnId="{22F5237C-BAD5-4B44-99CF-372195746260}">
      <dgm:prSet/>
      <dgm:spPr/>
      <dgm:t>
        <a:bodyPr/>
        <a:lstStyle/>
        <a:p>
          <a:endParaRPr lang="en-US"/>
        </a:p>
      </dgm:t>
    </dgm:pt>
    <dgm:pt modelId="{6D49E8C1-573C-4ACE-9145-5AB393D2895C}">
      <dgm:prSet/>
      <dgm:spPr/>
      <dgm:t>
        <a:bodyPr/>
        <a:lstStyle/>
        <a:p>
          <a:r>
            <a:rPr lang="en-US"/>
            <a:t>Also a subset of 21 items that appear to predict canine behavior but do not load on the main 5 subscales.</a:t>
          </a:r>
        </a:p>
      </dgm:t>
    </dgm:pt>
    <dgm:pt modelId="{BBE0EA20-E7AC-4915-A106-AEC4A70A1248}" type="parTrans" cxnId="{3A213C17-1AC2-4202-BF3F-24E5A4513563}">
      <dgm:prSet/>
      <dgm:spPr/>
      <dgm:t>
        <a:bodyPr/>
        <a:lstStyle/>
        <a:p>
          <a:endParaRPr lang="en-US"/>
        </a:p>
      </dgm:t>
    </dgm:pt>
    <dgm:pt modelId="{07664358-AC3D-4AB1-8B94-FE78A4BC2814}" type="sibTrans" cxnId="{3A213C17-1AC2-4202-BF3F-24E5A4513563}">
      <dgm:prSet/>
      <dgm:spPr/>
      <dgm:t>
        <a:bodyPr/>
        <a:lstStyle/>
        <a:p>
          <a:endParaRPr lang="en-US"/>
        </a:p>
      </dgm:t>
    </dgm:pt>
    <dgm:pt modelId="{49EA0011-400C-4BBD-9CE1-A147857F9ED7}" type="pres">
      <dgm:prSet presAssocID="{AB5364FB-B2E2-4F83-B29C-131E95B8CE58}" presName="linear" presStyleCnt="0">
        <dgm:presLayoutVars>
          <dgm:animLvl val="lvl"/>
          <dgm:resizeHandles val="exact"/>
        </dgm:presLayoutVars>
      </dgm:prSet>
      <dgm:spPr/>
    </dgm:pt>
    <dgm:pt modelId="{5EB25D9F-3724-4A47-B60E-CF3FBA668AD5}" type="pres">
      <dgm:prSet presAssocID="{CC97CF48-C290-4660-849F-6ADC08B532BB}" presName="parentText" presStyleLbl="node1" presStyleIdx="0" presStyleCnt="4">
        <dgm:presLayoutVars>
          <dgm:chMax val="0"/>
          <dgm:bulletEnabled val="1"/>
        </dgm:presLayoutVars>
      </dgm:prSet>
      <dgm:spPr/>
    </dgm:pt>
    <dgm:pt modelId="{D31B8699-286E-4445-94FA-8C329BC8A8AB}" type="pres">
      <dgm:prSet presAssocID="{CC97CF48-C290-4660-849F-6ADC08B532BB}" presName="childText" presStyleLbl="revTx" presStyleIdx="0" presStyleCnt="2">
        <dgm:presLayoutVars>
          <dgm:bulletEnabled val="1"/>
        </dgm:presLayoutVars>
      </dgm:prSet>
      <dgm:spPr/>
    </dgm:pt>
    <dgm:pt modelId="{482E0A0C-3429-4A1F-A256-FD186ED47CC9}" type="pres">
      <dgm:prSet presAssocID="{50734049-1936-49A5-A2E7-004CFBEE0A84}" presName="parentText" presStyleLbl="node1" presStyleIdx="1" presStyleCnt="4">
        <dgm:presLayoutVars>
          <dgm:chMax val="0"/>
          <dgm:bulletEnabled val="1"/>
        </dgm:presLayoutVars>
      </dgm:prSet>
      <dgm:spPr/>
    </dgm:pt>
    <dgm:pt modelId="{99393BEF-8EF5-46CE-A524-54F9F6BBFDE5}" type="pres">
      <dgm:prSet presAssocID="{50734049-1936-49A5-A2E7-004CFBEE0A84}" presName="childText" presStyleLbl="revTx" presStyleIdx="1" presStyleCnt="2">
        <dgm:presLayoutVars>
          <dgm:bulletEnabled val="1"/>
        </dgm:presLayoutVars>
      </dgm:prSet>
      <dgm:spPr/>
    </dgm:pt>
    <dgm:pt modelId="{234570EA-BACD-4092-B354-9797D682204D}" type="pres">
      <dgm:prSet presAssocID="{491C5D81-CD29-4DDC-A07A-DE6CA23EFFD8}" presName="parentText" presStyleLbl="node1" presStyleIdx="2" presStyleCnt="4">
        <dgm:presLayoutVars>
          <dgm:chMax val="0"/>
          <dgm:bulletEnabled val="1"/>
        </dgm:presLayoutVars>
      </dgm:prSet>
      <dgm:spPr/>
    </dgm:pt>
    <dgm:pt modelId="{BAD67D32-EB3B-4745-90C6-24769BA5FD7D}" type="pres">
      <dgm:prSet presAssocID="{A48A7682-EDA1-48D1-8B41-84A2F316EBCD}" presName="spacer" presStyleCnt="0"/>
      <dgm:spPr/>
    </dgm:pt>
    <dgm:pt modelId="{D11EC3BC-232B-4B35-8EED-4BC324D727E4}" type="pres">
      <dgm:prSet presAssocID="{6D49E8C1-573C-4ACE-9145-5AB393D2895C}" presName="parentText" presStyleLbl="node1" presStyleIdx="3" presStyleCnt="4">
        <dgm:presLayoutVars>
          <dgm:chMax val="0"/>
          <dgm:bulletEnabled val="1"/>
        </dgm:presLayoutVars>
      </dgm:prSet>
      <dgm:spPr/>
    </dgm:pt>
  </dgm:ptLst>
  <dgm:cxnLst>
    <dgm:cxn modelId="{CF753A09-28AD-4296-A33D-C2E92C707A08}" type="presOf" srcId="{94FB1C5D-D17F-489B-9CA1-25E2D33BE06E}" destId="{D31B8699-286E-4445-94FA-8C329BC8A8AB}" srcOrd="0" destOrd="4" presId="urn:microsoft.com/office/officeart/2005/8/layout/vList2"/>
    <dgm:cxn modelId="{3A213C17-1AC2-4202-BF3F-24E5A4513563}" srcId="{AB5364FB-B2E2-4F83-B29C-131E95B8CE58}" destId="{6D49E8C1-573C-4ACE-9145-5AB393D2895C}" srcOrd="3" destOrd="0" parTransId="{BBE0EA20-E7AC-4915-A106-AEC4A70A1248}" sibTransId="{07664358-AC3D-4AB1-8B94-FE78A4BC2814}"/>
    <dgm:cxn modelId="{551A8E20-79C0-44B0-B59A-965E00C7F099}" type="presOf" srcId="{A3BC0C53-0C3D-4A25-9066-436AF419A008}" destId="{99393BEF-8EF5-46CE-A524-54F9F6BBFDE5}" srcOrd="0" destOrd="0" presId="urn:microsoft.com/office/officeart/2005/8/layout/vList2"/>
    <dgm:cxn modelId="{45F31624-CDD0-4CE5-A411-28C614EDC4A1}" srcId="{50734049-1936-49A5-A2E7-004CFBEE0A84}" destId="{A3BC0C53-0C3D-4A25-9066-436AF419A008}" srcOrd="0" destOrd="0" parTransId="{234FCD14-C49C-47AE-8D25-1E434ADFEB7A}" sibTransId="{CB55BB42-80E1-4FDF-B6D3-189655494D60}"/>
    <dgm:cxn modelId="{0FDDBA2E-26A2-4C75-8BD0-07B46CEB8EB0}" srcId="{CC97CF48-C290-4660-849F-6ADC08B532BB}" destId="{AE3C5E88-8652-4CB8-B42B-7771BAEFC67A}" srcOrd="2" destOrd="0" parTransId="{D202E0FE-2B04-4D8B-93CB-8D14CDCCF507}" sibTransId="{8CE4E667-37A4-4FA1-8BDF-A385919E94DD}"/>
    <dgm:cxn modelId="{41F9AB2F-FD6D-4CB5-8FB7-928DCB2ED9BC}" type="presOf" srcId="{AE3C5E88-8652-4CB8-B42B-7771BAEFC67A}" destId="{D31B8699-286E-4445-94FA-8C329BC8A8AB}" srcOrd="0" destOrd="2" presId="urn:microsoft.com/office/officeart/2005/8/layout/vList2"/>
    <dgm:cxn modelId="{B8887734-B8A8-414E-A1F9-0E8C367AD756}" type="presOf" srcId="{97DCCD51-165B-4D4E-A321-9CEB3FA153F2}" destId="{D31B8699-286E-4445-94FA-8C329BC8A8AB}" srcOrd="0" destOrd="1" presId="urn:microsoft.com/office/officeart/2005/8/layout/vList2"/>
    <dgm:cxn modelId="{1EE18536-DA11-481B-9E01-4484D63C038A}" srcId="{50734049-1936-49A5-A2E7-004CFBEE0A84}" destId="{455CE8DB-B4C8-48A1-B5F4-18AAF76328E4}" srcOrd="1" destOrd="0" parTransId="{4D87F696-D04D-4156-A30F-A808CA2EC51D}" sibTransId="{3DB9A6F7-2484-414F-8D80-E2175B459844}"/>
    <dgm:cxn modelId="{3AFFD44B-04BF-48EF-8240-EE2E2365CBB3}" srcId="{AB5364FB-B2E2-4F83-B29C-131E95B8CE58}" destId="{50734049-1936-49A5-A2E7-004CFBEE0A84}" srcOrd="1" destOrd="0" parTransId="{E6A0DFF6-A636-4F57-A61F-5540AC8C3AC6}" sibTransId="{C08B8CED-47AE-411B-8A50-A5B0F306EAF2}"/>
    <dgm:cxn modelId="{5D98AD6D-BBF1-4E75-9677-8B884D4D147B}" srcId="{AB5364FB-B2E2-4F83-B29C-131E95B8CE58}" destId="{CC97CF48-C290-4660-849F-6ADC08B532BB}" srcOrd="0" destOrd="0" parTransId="{B1D0B7BC-FB6B-41CC-998F-349F51CDEF62}" sibTransId="{BB44ECEE-4490-42CD-83FD-376AD2B55566}"/>
    <dgm:cxn modelId="{60369A70-9817-49F9-8AD4-8FE283154407}" srcId="{50734049-1936-49A5-A2E7-004CFBEE0A84}" destId="{67162F27-4B85-4635-AE8F-7B13A108DE3F}" srcOrd="2" destOrd="0" parTransId="{6BC49700-0B00-44A5-BAFB-F846BBACDB7C}" sibTransId="{E1EB6090-7DE8-492D-85F5-EE516D9FED6C}"/>
    <dgm:cxn modelId="{0BF89053-43DD-4086-A691-34E4487EEE83}" type="presOf" srcId="{491C5D81-CD29-4DDC-A07A-DE6CA23EFFD8}" destId="{234570EA-BACD-4092-B354-9797D682204D}" srcOrd="0" destOrd="0" presId="urn:microsoft.com/office/officeart/2005/8/layout/vList2"/>
    <dgm:cxn modelId="{9FC2DC77-25AC-4B21-AF76-4BA7B4DB6EB4}" srcId="{CC97CF48-C290-4660-849F-6ADC08B532BB}" destId="{705B21C1-EBE9-4823-9C10-C2657DD0E6BA}" srcOrd="3" destOrd="0" parTransId="{1FE15B31-F997-481C-BC1F-D77B1997228F}" sibTransId="{C807E68A-829A-4B94-8A47-984F93B151E3}"/>
    <dgm:cxn modelId="{22F5237C-BAD5-4B44-99CF-372195746260}" srcId="{AB5364FB-B2E2-4F83-B29C-131E95B8CE58}" destId="{491C5D81-CD29-4DDC-A07A-DE6CA23EFFD8}" srcOrd="2" destOrd="0" parTransId="{656123D1-D939-43A5-A65E-44EC372D6C55}" sibTransId="{A48A7682-EDA1-48D1-8B41-84A2F316EBCD}"/>
    <dgm:cxn modelId="{4B3B8189-52B7-472C-AB66-F3961AE20F7A}" type="presOf" srcId="{AB5364FB-B2E2-4F83-B29C-131E95B8CE58}" destId="{49EA0011-400C-4BBD-9CE1-A147857F9ED7}" srcOrd="0" destOrd="0" presId="urn:microsoft.com/office/officeart/2005/8/layout/vList2"/>
    <dgm:cxn modelId="{D3DD828A-030A-474B-BE43-BD38F483D433}" type="presOf" srcId="{455CE8DB-B4C8-48A1-B5F4-18AAF76328E4}" destId="{99393BEF-8EF5-46CE-A524-54F9F6BBFDE5}" srcOrd="0" destOrd="1" presId="urn:microsoft.com/office/officeart/2005/8/layout/vList2"/>
    <dgm:cxn modelId="{5526E892-6162-42DB-BDEB-5737E8FD4A9F}" type="presOf" srcId="{CC97CF48-C290-4660-849F-6ADC08B532BB}" destId="{5EB25D9F-3724-4A47-B60E-CF3FBA668AD5}" srcOrd="0" destOrd="0" presId="urn:microsoft.com/office/officeart/2005/8/layout/vList2"/>
    <dgm:cxn modelId="{749B209C-06A1-4E19-BB3C-E10173A54D7F}" srcId="{CC97CF48-C290-4660-849F-6ADC08B532BB}" destId="{97DCCD51-165B-4D4E-A321-9CEB3FA153F2}" srcOrd="1" destOrd="0" parTransId="{B3F836CA-450A-42AC-BBDA-5F175A4A8C8B}" sibTransId="{B57702B1-1329-4369-8567-4D483705E384}"/>
    <dgm:cxn modelId="{3377BFB6-1F55-4DB9-9F8F-C48256B3E47B}" type="presOf" srcId="{6D49E8C1-573C-4ACE-9145-5AB393D2895C}" destId="{D11EC3BC-232B-4B35-8EED-4BC324D727E4}" srcOrd="0" destOrd="0" presId="urn:microsoft.com/office/officeart/2005/8/layout/vList2"/>
    <dgm:cxn modelId="{CC9079D8-6616-45DC-B1E0-DEA319E5B1B0}" type="presOf" srcId="{67162F27-4B85-4635-AE8F-7B13A108DE3F}" destId="{99393BEF-8EF5-46CE-A524-54F9F6BBFDE5}" srcOrd="0" destOrd="2" presId="urn:microsoft.com/office/officeart/2005/8/layout/vList2"/>
    <dgm:cxn modelId="{0FDD1EE0-5165-42B2-80CE-A2950F682880}" srcId="{CC97CF48-C290-4660-849F-6ADC08B532BB}" destId="{94FB1C5D-D17F-489B-9CA1-25E2D33BE06E}" srcOrd="4" destOrd="0" parTransId="{57CC1219-ED48-4D1D-AE6F-A443E46E0267}" sibTransId="{40CEE44D-CA20-408F-8E36-857C404A807D}"/>
    <dgm:cxn modelId="{CA3006ED-022B-4963-AF34-C11D547E681F}" type="presOf" srcId="{18BD18D8-9E76-4BC8-87C3-E68A52C4940D}" destId="{D31B8699-286E-4445-94FA-8C329BC8A8AB}" srcOrd="0" destOrd="0" presId="urn:microsoft.com/office/officeart/2005/8/layout/vList2"/>
    <dgm:cxn modelId="{529E6FEE-6763-4D43-8725-0AD3876CD8E1}" type="presOf" srcId="{50734049-1936-49A5-A2E7-004CFBEE0A84}" destId="{482E0A0C-3429-4A1F-A256-FD186ED47CC9}" srcOrd="0" destOrd="0" presId="urn:microsoft.com/office/officeart/2005/8/layout/vList2"/>
    <dgm:cxn modelId="{4150E3F5-F039-48E7-A8C7-ED2C18883911}" type="presOf" srcId="{705B21C1-EBE9-4823-9C10-C2657DD0E6BA}" destId="{D31B8699-286E-4445-94FA-8C329BC8A8AB}" srcOrd="0" destOrd="3" presId="urn:microsoft.com/office/officeart/2005/8/layout/vList2"/>
    <dgm:cxn modelId="{379E3BF7-88AC-44A8-8915-B77D0FE0A43B}" srcId="{CC97CF48-C290-4660-849F-6ADC08B532BB}" destId="{18BD18D8-9E76-4BC8-87C3-E68A52C4940D}" srcOrd="0" destOrd="0" parTransId="{1FC269D3-9DBE-4DB0-BDED-D2769BD6A312}" sibTransId="{DAF6A77B-2049-422D-9C93-131CD70F09C1}"/>
    <dgm:cxn modelId="{0F509833-AB9D-4647-94C7-CB1AC1BF5AE5}" type="presParOf" srcId="{49EA0011-400C-4BBD-9CE1-A147857F9ED7}" destId="{5EB25D9F-3724-4A47-B60E-CF3FBA668AD5}" srcOrd="0" destOrd="0" presId="urn:microsoft.com/office/officeart/2005/8/layout/vList2"/>
    <dgm:cxn modelId="{3CC69C5F-B555-4CEF-AF7A-288247FB2C8C}" type="presParOf" srcId="{49EA0011-400C-4BBD-9CE1-A147857F9ED7}" destId="{D31B8699-286E-4445-94FA-8C329BC8A8AB}" srcOrd="1" destOrd="0" presId="urn:microsoft.com/office/officeart/2005/8/layout/vList2"/>
    <dgm:cxn modelId="{2C53DAF3-2783-4566-96CB-918DB319941D}" type="presParOf" srcId="{49EA0011-400C-4BBD-9CE1-A147857F9ED7}" destId="{482E0A0C-3429-4A1F-A256-FD186ED47CC9}" srcOrd="2" destOrd="0" presId="urn:microsoft.com/office/officeart/2005/8/layout/vList2"/>
    <dgm:cxn modelId="{0E923ED4-4DBE-42DA-86AE-095D8F1423A8}" type="presParOf" srcId="{49EA0011-400C-4BBD-9CE1-A147857F9ED7}" destId="{99393BEF-8EF5-46CE-A524-54F9F6BBFDE5}" srcOrd="3" destOrd="0" presId="urn:microsoft.com/office/officeart/2005/8/layout/vList2"/>
    <dgm:cxn modelId="{59F5CB6B-8FB5-436F-A247-6124C856220C}" type="presParOf" srcId="{49EA0011-400C-4BBD-9CE1-A147857F9ED7}" destId="{234570EA-BACD-4092-B354-9797D682204D}" srcOrd="4" destOrd="0" presId="urn:microsoft.com/office/officeart/2005/8/layout/vList2"/>
    <dgm:cxn modelId="{108FD4B3-A787-4695-9CEB-F5134A4F8007}" type="presParOf" srcId="{49EA0011-400C-4BBD-9CE1-A147857F9ED7}" destId="{BAD67D32-EB3B-4745-90C6-24769BA5FD7D}" srcOrd="5" destOrd="0" presId="urn:microsoft.com/office/officeart/2005/8/layout/vList2"/>
    <dgm:cxn modelId="{2DD0021C-2F54-4BA8-BFC3-6C4E3CDCDF17}" type="presParOf" srcId="{49EA0011-400C-4BBD-9CE1-A147857F9ED7}" destId="{D11EC3BC-232B-4B35-8EED-4BC324D727E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8EAD7F-CBA4-4286-A7BE-2B6A62727AE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CBEAF59-FD79-4CAE-BE89-FD646B9E9E6B}">
      <dgm:prSet/>
      <dgm:spPr/>
      <dgm:t>
        <a:bodyPr/>
        <a:lstStyle/>
        <a:p>
          <a:r>
            <a:rPr lang="en-US"/>
            <a:t>Examine behavior across different populations of dogs</a:t>
          </a:r>
        </a:p>
      </dgm:t>
    </dgm:pt>
    <dgm:pt modelId="{A9D3B9A1-DF5B-437D-9270-0FB28FE3D7EC}" type="parTrans" cxnId="{8B2E7D63-0EDA-4F87-BF94-F4A7D5C08FCD}">
      <dgm:prSet/>
      <dgm:spPr/>
      <dgm:t>
        <a:bodyPr/>
        <a:lstStyle/>
        <a:p>
          <a:endParaRPr lang="en-US"/>
        </a:p>
      </dgm:t>
    </dgm:pt>
    <dgm:pt modelId="{7F25F223-7BAE-4D6E-8EC3-0395F2A73E8D}" type="sibTrans" cxnId="{8B2E7D63-0EDA-4F87-BF94-F4A7D5C08FCD}">
      <dgm:prSet/>
      <dgm:spPr/>
      <dgm:t>
        <a:bodyPr/>
        <a:lstStyle/>
        <a:p>
          <a:endParaRPr lang="en-US"/>
        </a:p>
      </dgm:t>
    </dgm:pt>
    <dgm:pt modelId="{CE311B9A-5745-4398-AD22-BE0A84D0275C}">
      <dgm:prSet/>
      <dgm:spPr/>
      <dgm:t>
        <a:bodyPr/>
        <a:lstStyle/>
        <a:p>
          <a:r>
            <a:rPr lang="en-US"/>
            <a:t>Predict which breeds might be prone to particular behavioral issues</a:t>
          </a:r>
        </a:p>
      </dgm:t>
    </dgm:pt>
    <dgm:pt modelId="{D270C492-0D78-4DFD-94AF-036FFA730B86}" type="parTrans" cxnId="{7BC8EF65-F365-453F-995A-B374CC99DF7A}">
      <dgm:prSet/>
      <dgm:spPr/>
      <dgm:t>
        <a:bodyPr/>
        <a:lstStyle/>
        <a:p>
          <a:endParaRPr lang="en-US"/>
        </a:p>
      </dgm:t>
    </dgm:pt>
    <dgm:pt modelId="{17AFE075-1021-49C5-866B-750139161244}" type="sibTrans" cxnId="{7BC8EF65-F365-453F-995A-B374CC99DF7A}">
      <dgm:prSet/>
      <dgm:spPr/>
      <dgm:t>
        <a:bodyPr/>
        <a:lstStyle/>
        <a:p>
          <a:endParaRPr lang="en-US"/>
        </a:p>
      </dgm:t>
    </dgm:pt>
    <dgm:pt modelId="{B32D6847-9E91-47B0-9F5B-4B3E07ABA830}">
      <dgm:prSet/>
      <dgm:spPr/>
      <dgm:t>
        <a:bodyPr/>
        <a:lstStyle/>
        <a:p>
          <a:r>
            <a:rPr lang="en-US"/>
            <a:t>Genetics studies as well!</a:t>
          </a:r>
        </a:p>
      </dgm:t>
    </dgm:pt>
    <dgm:pt modelId="{AE896F2E-4FA4-421F-9B26-E259BBCDD521}" type="parTrans" cxnId="{D0D1E3F6-4AFC-4BCD-B19D-8C125A1F1BEA}">
      <dgm:prSet/>
      <dgm:spPr/>
      <dgm:t>
        <a:bodyPr/>
        <a:lstStyle/>
        <a:p>
          <a:endParaRPr lang="en-US"/>
        </a:p>
      </dgm:t>
    </dgm:pt>
    <dgm:pt modelId="{2BF20C98-07CB-4659-9264-6E72218D1156}" type="sibTrans" cxnId="{D0D1E3F6-4AFC-4BCD-B19D-8C125A1F1BEA}">
      <dgm:prSet/>
      <dgm:spPr/>
      <dgm:t>
        <a:bodyPr/>
        <a:lstStyle/>
        <a:p>
          <a:endParaRPr lang="en-US"/>
        </a:p>
      </dgm:t>
    </dgm:pt>
    <dgm:pt modelId="{022A12E3-BE45-432F-A4C0-7BEBAAC2AEA3}">
      <dgm:prSet/>
      <dgm:spPr/>
      <dgm:t>
        <a:bodyPr/>
        <a:lstStyle/>
        <a:p>
          <a:r>
            <a:rPr lang="en-US"/>
            <a:t>We have used it in our lab to examine deaf vs. hearing dogs</a:t>
          </a:r>
        </a:p>
      </dgm:t>
    </dgm:pt>
    <dgm:pt modelId="{B9681E03-2DAF-46FE-AD4F-CD055DBD4690}" type="parTrans" cxnId="{94C4457D-0480-48D7-BCF8-9AEFA1AF370B}">
      <dgm:prSet/>
      <dgm:spPr/>
      <dgm:t>
        <a:bodyPr/>
        <a:lstStyle/>
        <a:p>
          <a:endParaRPr lang="en-US"/>
        </a:p>
      </dgm:t>
    </dgm:pt>
    <dgm:pt modelId="{B1F22512-1422-408A-83BF-F6CBDD3ECC86}" type="sibTrans" cxnId="{94C4457D-0480-48D7-BCF8-9AEFA1AF370B}">
      <dgm:prSet/>
      <dgm:spPr/>
      <dgm:t>
        <a:bodyPr/>
        <a:lstStyle/>
        <a:p>
          <a:endParaRPr lang="en-US"/>
        </a:p>
      </dgm:t>
    </dgm:pt>
    <dgm:pt modelId="{CADE0BB4-ABB4-4148-9B90-2643686E81C4}" type="pres">
      <dgm:prSet presAssocID="{338EAD7F-CBA4-4286-A7BE-2B6A62727AE5}" presName="diagram" presStyleCnt="0">
        <dgm:presLayoutVars>
          <dgm:dir/>
          <dgm:resizeHandles val="exact"/>
        </dgm:presLayoutVars>
      </dgm:prSet>
      <dgm:spPr/>
    </dgm:pt>
    <dgm:pt modelId="{89E4AF38-43BF-4024-96E5-CBEF844058EE}" type="pres">
      <dgm:prSet presAssocID="{ACBEAF59-FD79-4CAE-BE89-FD646B9E9E6B}" presName="node" presStyleLbl="node1" presStyleIdx="0" presStyleCnt="4">
        <dgm:presLayoutVars>
          <dgm:bulletEnabled val="1"/>
        </dgm:presLayoutVars>
      </dgm:prSet>
      <dgm:spPr/>
    </dgm:pt>
    <dgm:pt modelId="{3996516A-78BB-45C1-943D-B40E18658EB0}" type="pres">
      <dgm:prSet presAssocID="{7F25F223-7BAE-4D6E-8EC3-0395F2A73E8D}" presName="sibTrans" presStyleCnt="0"/>
      <dgm:spPr/>
    </dgm:pt>
    <dgm:pt modelId="{A4CED819-8E0F-49FE-B9B5-C19AC3E19734}" type="pres">
      <dgm:prSet presAssocID="{CE311B9A-5745-4398-AD22-BE0A84D0275C}" presName="node" presStyleLbl="node1" presStyleIdx="1" presStyleCnt="4">
        <dgm:presLayoutVars>
          <dgm:bulletEnabled val="1"/>
        </dgm:presLayoutVars>
      </dgm:prSet>
      <dgm:spPr/>
    </dgm:pt>
    <dgm:pt modelId="{0FBA960E-76CF-40B4-A646-C915E033CCD3}" type="pres">
      <dgm:prSet presAssocID="{17AFE075-1021-49C5-866B-750139161244}" presName="sibTrans" presStyleCnt="0"/>
      <dgm:spPr/>
    </dgm:pt>
    <dgm:pt modelId="{19232E52-C441-4485-A8FF-BB76C4BCB982}" type="pres">
      <dgm:prSet presAssocID="{B32D6847-9E91-47B0-9F5B-4B3E07ABA830}" presName="node" presStyleLbl="node1" presStyleIdx="2" presStyleCnt="4">
        <dgm:presLayoutVars>
          <dgm:bulletEnabled val="1"/>
        </dgm:presLayoutVars>
      </dgm:prSet>
      <dgm:spPr/>
    </dgm:pt>
    <dgm:pt modelId="{62CFB3AA-C3B8-4F59-A2B9-94A5928A63A3}" type="pres">
      <dgm:prSet presAssocID="{2BF20C98-07CB-4659-9264-6E72218D1156}" presName="sibTrans" presStyleCnt="0"/>
      <dgm:spPr/>
    </dgm:pt>
    <dgm:pt modelId="{DCD57905-5AC6-4F43-B168-A9D59A3A03C2}" type="pres">
      <dgm:prSet presAssocID="{022A12E3-BE45-432F-A4C0-7BEBAAC2AEA3}" presName="node" presStyleLbl="node1" presStyleIdx="3" presStyleCnt="4">
        <dgm:presLayoutVars>
          <dgm:bulletEnabled val="1"/>
        </dgm:presLayoutVars>
      </dgm:prSet>
      <dgm:spPr/>
    </dgm:pt>
  </dgm:ptLst>
  <dgm:cxnLst>
    <dgm:cxn modelId="{533F3D3A-3875-47E0-A673-CBC0E823633E}" type="presOf" srcId="{CE311B9A-5745-4398-AD22-BE0A84D0275C}" destId="{A4CED819-8E0F-49FE-B9B5-C19AC3E19734}" srcOrd="0" destOrd="0" presId="urn:microsoft.com/office/officeart/2005/8/layout/default"/>
    <dgm:cxn modelId="{8B2E7D63-0EDA-4F87-BF94-F4A7D5C08FCD}" srcId="{338EAD7F-CBA4-4286-A7BE-2B6A62727AE5}" destId="{ACBEAF59-FD79-4CAE-BE89-FD646B9E9E6B}" srcOrd="0" destOrd="0" parTransId="{A9D3B9A1-DF5B-437D-9270-0FB28FE3D7EC}" sibTransId="{7F25F223-7BAE-4D6E-8EC3-0395F2A73E8D}"/>
    <dgm:cxn modelId="{7BC8EF65-F365-453F-995A-B374CC99DF7A}" srcId="{338EAD7F-CBA4-4286-A7BE-2B6A62727AE5}" destId="{CE311B9A-5745-4398-AD22-BE0A84D0275C}" srcOrd="1" destOrd="0" parTransId="{D270C492-0D78-4DFD-94AF-036FFA730B86}" sibTransId="{17AFE075-1021-49C5-866B-750139161244}"/>
    <dgm:cxn modelId="{111A814E-C81D-408E-97BA-2D183C132D5F}" type="presOf" srcId="{ACBEAF59-FD79-4CAE-BE89-FD646B9E9E6B}" destId="{89E4AF38-43BF-4024-96E5-CBEF844058EE}" srcOrd="0" destOrd="0" presId="urn:microsoft.com/office/officeart/2005/8/layout/default"/>
    <dgm:cxn modelId="{94C4457D-0480-48D7-BCF8-9AEFA1AF370B}" srcId="{338EAD7F-CBA4-4286-A7BE-2B6A62727AE5}" destId="{022A12E3-BE45-432F-A4C0-7BEBAAC2AEA3}" srcOrd="3" destOrd="0" parTransId="{B9681E03-2DAF-46FE-AD4F-CD055DBD4690}" sibTransId="{B1F22512-1422-408A-83BF-F6CBDD3ECC86}"/>
    <dgm:cxn modelId="{28C2B094-BD2E-4444-A81C-68B7D54C95AC}" type="presOf" srcId="{022A12E3-BE45-432F-A4C0-7BEBAAC2AEA3}" destId="{DCD57905-5AC6-4F43-B168-A9D59A3A03C2}" srcOrd="0" destOrd="0" presId="urn:microsoft.com/office/officeart/2005/8/layout/default"/>
    <dgm:cxn modelId="{EF3AB4AA-B676-40CB-9ACC-2B782B12B62B}" type="presOf" srcId="{338EAD7F-CBA4-4286-A7BE-2B6A62727AE5}" destId="{CADE0BB4-ABB4-4148-9B90-2643686E81C4}" srcOrd="0" destOrd="0" presId="urn:microsoft.com/office/officeart/2005/8/layout/default"/>
    <dgm:cxn modelId="{99ACBEF2-4B0C-4C8A-B671-BB7BDE447640}" type="presOf" srcId="{B32D6847-9E91-47B0-9F5B-4B3E07ABA830}" destId="{19232E52-C441-4485-A8FF-BB76C4BCB982}" srcOrd="0" destOrd="0" presId="urn:microsoft.com/office/officeart/2005/8/layout/default"/>
    <dgm:cxn modelId="{D0D1E3F6-4AFC-4BCD-B19D-8C125A1F1BEA}" srcId="{338EAD7F-CBA4-4286-A7BE-2B6A62727AE5}" destId="{B32D6847-9E91-47B0-9F5B-4B3E07ABA830}" srcOrd="2" destOrd="0" parTransId="{AE896F2E-4FA4-421F-9B26-E259BBCDD521}" sibTransId="{2BF20C98-07CB-4659-9264-6E72218D1156}"/>
    <dgm:cxn modelId="{9D184463-F99C-496F-98FA-2BF88B7D102F}" type="presParOf" srcId="{CADE0BB4-ABB4-4148-9B90-2643686E81C4}" destId="{89E4AF38-43BF-4024-96E5-CBEF844058EE}" srcOrd="0" destOrd="0" presId="urn:microsoft.com/office/officeart/2005/8/layout/default"/>
    <dgm:cxn modelId="{EABB87FF-09F5-43F6-8714-E03F7AB73E9E}" type="presParOf" srcId="{CADE0BB4-ABB4-4148-9B90-2643686E81C4}" destId="{3996516A-78BB-45C1-943D-B40E18658EB0}" srcOrd="1" destOrd="0" presId="urn:microsoft.com/office/officeart/2005/8/layout/default"/>
    <dgm:cxn modelId="{FE771389-A6CB-42E2-9A2C-DD4806A747EE}" type="presParOf" srcId="{CADE0BB4-ABB4-4148-9B90-2643686E81C4}" destId="{A4CED819-8E0F-49FE-B9B5-C19AC3E19734}" srcOrd="2" destOrd="0" presId="urn:microsoft.com/office/officeart/2005/8/layout/default"/>
    <dgm:cxn modelId="{04A9B3C2-5F3A-4525-8FC4-10D2E6481D23}" type="presParOf" srcId="{CADE0BB4-ABB4-4148-9B90-2643686E81C4}" destId="{0FBA960E-76CF-40B4-A646-C915E033CCD3}" srcOrd="3" destOrd="0" presId="urn:microsoft.com/office/officeart/2005/8/layout/default"/>
    <dgm:cxn modelId="{6DEADFB0-830E-4327-8F14-6F07699BFF09}" type="presParOf" srcId="{CADE0BB4-ABB4-4148-9B90-2643686E81C4}" destId="{19232E52-C441-4485-A8FF-BB76C4BCB982}" srcOrd="4" destOrd="0" presId="urn:microsoft.com/office/officeart/2005/8/layout/default"/>
    <dgm:cxn modelId="{8DEAECC8-02E0-443C-B04A-2F3F7C447EA7}" type="presParOf" srcId="{CADE0BB4-ABB4-4148-9B90-2643686E81C4}" destId="{62CFB3AA-C3B8-4F59-A2B9-94A5928A63A3}" srcOrd="5" destOrd="0" presId="urn:microsoft.com/office/officeart/2005/8/layout/default"/>
    <dgm:cxn modelId="{617311DF-F3A3-4E3F-AED0-95075A4EC7BD}" type="presParOf" srcId="{CADE0BB4-ABB4-4148-9B90-2643686E81C4}" destId="{DCD57905-5AC6-4F43-B168-A9D59A3A03C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DEDFF-0270-4F4C-B756-792B3E776477}">
      <dsp:nvSpPr>
        <dsp:cNvPr id="0" name=""/>
        <dsp:cNvSpPr/>
      </dsp:nvSpPr>
      <dsp:spPr>
        <a:xfrm>
          <a:off x="0" y="6147"/>
          <a:ext cx="5000124" cy="9945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Phenotypically divergent taxa (animals)</a:t>
          </a:r>
          <a:endParaRPr lang="en-US" sz="2500" kern="1200"/>
        </a:p>
      </dsp:txBody>
      <dsp:txXfrm>
        <a:off x="48547" y="54694"/>
        <a:ext cx="4903030" cy="897406"/>
      </dsp:txXfrm>
    </dsp:sp>
    <dsp:sp modelId="{162AFB7A-5FA3-4AC1-9E79-A80DEBAAE86F}">
      <dsp:nvSpPr>
        <dsp:cNvPr id="0" name=""/>
        <dsp:cNvSpPr/>
      </dsp:nvSpPr>
      <dsp:spPr>
        <a:xfrm>
          <a:off x="0" y="1000647"/>
          <a:ext cx="5000124" cy="131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Wolf</a:t>
          </a:r>
        </a:p>
        <a:p>
          <a:pPr marL="228600" lvl="1" indent="-228600" algn="l" defTabSz="889000">
            <a:lnSpc>
              <a:spcPct val="90000"/>
            </a:lnSpc>
            <a:spcBef>
              <a:spcPct val="0"/>
            </a:spcBef>
            <a:spcAft>
              <a:spcPct val="20000"/>
            </a:spcAft>
            <a:buChar char="•"/>
          </a:pPr>
          <a:r>
            <a:rPr lang="en-US" sz="2000" kern="1200"/>
            <a:t>Fox</a:t>
          </a:r>
        </a:p>
        <a:p>
          <a:pPr marL="228600" lvl="1" indent="-228600" algn="l" defTabSz="889000">
            <a:lnSpc>
              <a:spcPct val="90000"/>
            </a:lnSpc>
            <a:spcBef>
              <a:spcPct val="0"/>
            </a:spcBef>
            <a:spcAft>
              <a:spcPct val="20000"/>
            </a:spcAft>
            <a:buChar char="•"/>
          </a:pPr>
          <a:r>
            <a:rPr lang="en-US" sz="2000" kern="1200"/>
            <a:t>South-American canids (most close to current dogs genetically)</a:t>
          </a:r>
        </a:p>
      </dsp:txBody>
      <dsp:txXfrm>
        <a:off x="0" y="1000647"/>
        <a:ext cx="5000124" cy="1319625"/>
      </dsp:txXfrm>
    </dsp:sp>
    <dsp:sp modelId="{985CBE0E-1AB2-4BD4-8085-777C78605575}">
      <dsp:nvSpPr>
        <dsp:cNvPr id="0" name=""/>
        <dsp:cNvSpPr/>
      </dsp:nvSpPr>
      <dsp:spPr>
        <a:xfrm>
          <a:off x="0" y="2320272"/>
          <a:ext cx="5000124" cy="994500"/>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Current dogs most close relative: Grey wolf</a:t>
          </a:r>
        </a:p>
      </dsp:txBody>
      <dsp:txXfrm>
        <a:off x="48547" y="2368819"/>
        <a:ext cx="4903030" cy="897406"/>
      </dsp:txXfrm>
    </dsp:sp>
    <dsp:sp modelId="{FFFA382D-3B97-4731-874F-59EEC8C33C5E}">
      <dsp:nvSpPr>
        <dsp:cNvPr id="0" name=""/>
        <dsp:cNvSpPr/>
      </dsp:nvSpPr>
      <dsp:spPr>
        <a:xfrm>
          <a:off x="0" y="3386772"/>
          <a:ext cx="5000124" cy="994500"/>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Line of canids may go back as far as 50 million years</a:t>
          </a:r>
        </a:p>
      </dsp:txBody>
      <dsp:txXfrm>
        <a:off x="48547" y="3435319"/>
        <a:ext cx="4903030" cy="897406"/>
      </dsp:txXfrm>
    </dsp:sp>
    <dsp:sp modelId="{C6F03257-4D4D-4624-AB8A-FA2EB6151BEF}">
      <dsp:nvSpPr>
        <dsp:cNvPr id="0" name=""/>
        <dsp:cNvSpPr/>
      </dsp:nvSpPr>
      <dsp:spPr>
        <a:xfrm>
          <a:off x="0" y="4453272"/>
          <a:ext cx="5000124" cy="9945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Current “dogs” about 10-15,000 years</a:t>
          </a:r>
        </a:p>
      </dsp:txBody>
      <dsp:txXfrm>
        <a:off x="48547" y="4501819"/>
        <a:ext cx="4903030" cy="8974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2BAD3-1588-4FDF-932E-AB9FCC2003B9}">
      <dsp:nvSpPr>
        <dsp:cNvPr id="0" name=""/>
        <dsp:cNvSpPr/>
      </dsp:nvSpPr>
      <dsp:spPr>
        <a:xfrm>
          <a:off x="0" y="95437"/>
          <a:ext cx="5623035" cy="134257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Uncovering behavioral differences between HVI and NHV dogs:</a:t>
          </a:r>
        </a:p>
      </dsp:txBody>
      <dsp:txXfrm>
        <a:off x="65539" y="160976"/>
        <a:ext cx="5491957" cy="1211496"/>
      </dsp:txXfrm>
    </dsp:sp>
    <dsp:sp modelId="{56E9406D-91CF-4797-BE5C-905A2466819F}">
      <dsp:nvSpPr>
        <dsp:cNvPr id="0" name=""/>
        <dsp:cNvSpPr/>
      </dsp:nvSpPr>
      <dsp:spPr>
        <a:xfrm>
          <a:off x="0" y="1438012"/>
          <a:ext cx="5623035" cy="203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53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Helps gain an understanding of how  HVI dogs compensate for the loss of vocalized or visual cues during social interactions.</a:t>
          </a:r>
        </a:p>
        <a:p>
          <a:pPr marL="171450" lvl="1" indent="-171450" algn="l" defTabSz="844550">
            <a:lnSpc>
              <a:spcPct val="90000"/>
            </a:lnSpc>
            <a:spcBef>
              <a:spcPct val="0"/>
            </a:spcBef>
            <a:spcAft>
              <a:spcPct val="20000"/>
            </a:spcAft>
            <a:buChar char="•"/>
          </a:pPr>
          <a:r>
            <a:rPr lang="en-US" sz="1900" kern="1200"/>
            <a:t>Allows us to examine effects of early experience on canine behavior</a:t>
          </a:r>
        </a:p>
        <a:p>
          <a:pPr marL="171450" lvl="1" indent="-171450" algn="l" defTabSz="844550">
            <a:lnSpc>
              <a:spcPct val="90000"/>
            </a:lnSpc>
            <a:spcBef>
              <a:spcPct val="0"/>
            </a:spcBef>
            <a:spcAft>
              <a:spcPct val="20000"/>
            </a:spcAft>
            <a:buChar char="•"/>
          </a:pPr>
          <a:r>
            <a:rPr lang="en-US" sz="1900" kern="1200"/>
            <a:t>Provides data from which to evaluate folklore assertions</a:t>
          </a:r>
        </a:p>
      </dsp:txBody>
      <dsp:txXfrm>
        <a:off x="0" y="1438012"/>
        <a:ext cx="5623035" cy="2036880"/>
      </dsp:txXfrm>
    </dsp:sp>
    <dsp:sp modelId="{716B1DA0-4BB8-4754-965C-4138917EB12E}">
      <dsp:nvSpPr>
        <dsp:cNvPr id="0" name=""/>
        <dsp:cNvSpPr/>
      </dsp:nvSpPr>
      <dsp:spPr>
        <a:xfrm>
          <a:off x="0" y="3474892"/>
          <a:ext cx="5623035" cy="1342574"/>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Provides a basis for understanding innate versus learned socialization patterns in the domestic canine. </a:t>
          </a:r>
        </a:p>
      </dsp:txBody>
      <dsp:txXfrm>
        <a:off x="65539" y="3540431"/>
        <a:ext cx="5491957" cy="1211496"/>
      </dsp:txXfrm>
    </dsp:sp>
    <dsp:sp modelId="{F43D60BD-1D86-4E14-8DB5-85CE4C6CABB7}">
      <dsp:nvSpPr>
        <dsp:cNvPr id="0" name=""/>
        <dsp:cNvSpPr/>
      </dsp:nvSpPr>
      <dsp:spPr>
        <a:xfrm>
          <a:off x="0" y="4886587"/>
          <a:ext cx="5623035" cy="1342574"/>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But where to start? Perhaps looking at data for deaf and blind humans.</a:t>
          </a:r>
        </a:p>
      </dsp:txBody>
      <dsp:txXfrm>
        <a:off x="65539" y="4952126"/>
        <a:ext cx="5491957" cy="12114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68875-D7A7-4DBF-87FC-F60E0A9D057A}">
      <dsp:nvSpPr>
        <dsp:cNvPr id="0" name=""/>
        <dsp:cNvSpPr/>
      </dsp:nvSpPr>
      <dsp:spPr>
        <a:xfrm>
          <a:off x="0" y="367403"/>
          <a:ext cx="5623035" cy="116477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Social interactions and social skills  deficits </a:t>
          </a:r>
        </a:p>
      </dsp:txBody>
      <dsp:txXfrm>
        <a:off x="56859" y="424262"/>
        <a:ext cx="5509317" cy="1051053"/>
      </dsp:txXfrm>
    </dsp:sp>
    <dsp:sp modelId="{374E7415-585E-4054-B57C-774407CBB75A}">
      <dsp:nvSpPr>
        <dsp:cNvPr id="0" name=""/>
        <dsp:cNvSpPr/>
      </dsp:nvSpPr>
      <dsp:spPr>
        <a:xfrm>
          <a:off x="0" y="1532175"/>
          <a:ext cx="5623035" cy="24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53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Vocal volume control </a:t>
          </a:r>
        </a:p>
        <a:p>
          <a:pPr marL="171450" lvl="1" indent="-171450" algn="l" defTabSz="711200">
            <a:lnSpc>
              <a:spcPct val="90000"/>
            </a:lnSpc>
            <a:spcBef>
              <a:spcPct val="0"/>
            </a:spcBef>
            <a:spcAft>
              <a:spcPct val="20000"/>
            </a:spcAft>
            <a:buChar char="•"/>
          </a:pPr>
          <a:r>
            <a:rPr lang="en-US" sz="1600" kern="1200"/>
            <a:t>Interpreting vocal nuances (sarcasm, emotions, intent )</a:t>
          </a:r>
        </a:p>
        <a:p>
          <a:pPr marL="171450" lvl="1" indent="-171450" algn="l" defTabSz="711200">
            <a:lnSpc>
              <a:spcPct val="90000"/>
            </a:lnSpc>
            <a:spcBef>
              <a:spcPct val="0"/>
            </a:spcBef>
            <a:spcAft>
              <a:spcPct val="20000"/>
            </a:spcAft>
            <a:buChar char="•"/>
          </a:pPr>
          <a:r>
            <a:rPr lang="en-US" sz="1600" kern="1200"/>
            <a:t>More isolation and solitary play</a:t>
          </a:r>
        </a:p>
        <a:p>
          <a:pPr marL="171450" lvl="1" indent="-171450" algn="l" defTabSz="711200">
            <a:lnSpc>
              <a:spcPct val="90000"/>
            </a:lnSpc>
            <a:spcBef>
              <a:spcPct val="0"/>
            </a:spcBef>
            <a:spcAft>
              <a:spcPct val="20000"/>
            </a:spcAft>
            <a:buChar char="•"/>
          </a:pPr>
          <a:r>
            <a:rPr lang="en-US" sz="1600" kern="1200"/>
            <a:t>Unemotional responses to social situations</a:t>
          </a:r>
        </a:p>
        <a:p>
          <a:pPr marL="171450" lvl="1" indent="-171450" algn="l" defTabSz="711200">
            <a:lnSpc>
              <a:spcPct val="90000"/>
            </a:lnSpc>
            <a:spcBef>
              <a:spcPct val="0"/>
            </a:spcBef>
            <a:spcAft>
              <a:spcPct val="20000"/>
            </a:spcAft>
            <a:buChar char="•"/>
          </a:pPr>
          <a:r>
            <a:rPr lang="en-US" sz="1600" kern="1200"/>
            <a:t>Poorer empathy development </a:t>
          </a:r>
        </a:p>
        <a:p>
          <a:pPr marL="171450" lvl="1" indent="-171450" algn="l" defTabSz="711200">
            <a:lnSpc>
              <a:spcPct val="90000"/>
            </a:lnSpc>
            <a:spcBef>
              <a:spcPct val="0"/>
            </a:spcBef>
            <a:spcAft>
              <a:spcPct val="20000"/>
            </a:spcAft>
            <a:buChar char="•"/>
          </a:pPr>
          <a:r>
            <a:rPr lang="en-US" sz="1600" kern="1200"/>
            <a:t>Greater negativity and more immature and neurotic behavior </a:t>
          </a:r>
        </a:p>
        <a:p>
          <a:pPr marL="171450" lvl="1" indent="-171450" algn="l" defTabSz="711200">
            <a:lnSpc>
              <a:spcPct val="90000"/>
            </a:lnSpc>
            <a:spcBef>
              <a:spcPct val="0"/>
            </a:spcBef>
            <a:spcAft>
              <a:spcPct val="20000"/>
            </a:spcAft>
            <a:buChar char="•"/>
          </a:pPr>
          <a:r>
            <a:rPr lang="en-US" sz="1600" kern="1200" dirty="0"/>
            <a:t>(</a:t>
          </a:r>
          <a:r>
            <a:rPr lang="en-US" sz="1600" kern="1200" dirty="0" err="1"/>
            <a:t>Barchara</a:t>
          </a:r>
          <a:r>
            <a:rPr lang="en-US" sz="1600" kern="1200" dirty="0"/>
            <a:t>, Raphael &amp; Phelan,1980; Goetzinger &amp; Proud, 1975) Odom, Blanton &amp;</a:t>
          </a:r>
          <a:r>
            <a:rPr lang="en-US" sz="1600" kern="1200" dirty="0" err="1"/>
            <a:t>Lauichuf</a:t>
          </a:r>
          <a:r>
            <a:rPr lang="en-US" sz="1600" kern="1200" dirty="0"/>
            <a:t>, 1973; </a:t>
          </a:r>
          <a:r>
            <a:rPr lang="en-US" sz="1600" kern="1200" dirty="0" err="1"/>
            <a:t>Reinvich</a:t>
          </a:r>
          <a:r>
            <a:rPr lang="en-US" sz="1600" kern="1200" dirty="0"/>
            <a:t> &amp; Rothrock, 1977) </a:t>
          </a:r>
        </a:p>
        <a:p>
          <a:pPr marL="171450" lvl="1" indent="-171450" algn="l" defTabSz="711200">
            <a:lnSpc>
              <a:spcPct val="90000"/>
            </a:lnSpc>
            <a:spcBef>
              <a:spcPct val="0"/>
            </a:spcBef>
            <a:spcAft>
              <a:spcPct val="20000"/>
            </a:spcAft>
            <a:buChar char="•"/>
          </a:pPr>
          <a:endParaRPr lang="en-US" sz="1600" kern="1200" dirty="0"/>
        </a:p>
      </dsp:txBody>
      <dsp:txXfrm>
        <a:off x="0" y="1532175"/>
        <a:ext cx="5623035" cy="2434320"/>
      </dsp:txXfrm>
    </dsp:sp>
    <dsp:sp modelId="{3C1CCE0C-0246-4A86-ABF0-1C7DE73AD987}">
      <dsp:nvSpPr>
        <dsp:cNvPr id="0" name=""/>
        <dsp:cNvSpPr/>
      </dsp:nvSpPr>
      <dsp:spPr>
        <a:xfrm>
          <a:off x="0" y="3966495"/>
          <a:ext cx="5623035" cy="1164771"/>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Children with visual or hearing impairments often engage in self-stimulatory behaviors (Wright (2008): </a:t>
          </a:r>
        </a:p>
      </dsp:txBody>
      <dsp:txXfrm>
        <a:off x="56859" y="4023354"/>
        <a:ext cx="5509317" cy="1051053"/>
      </dsp:txXfrm>
    </dsp:sp>
    <dsp:sp modelId="{6F924EF4-D5D0-424A-9029-7E9177B7E5A0}">
      <dsp:nvSpPr>
        <dsp:cNvPr id="0" name=""/>
        <dsp:cNvSpPr/>
      </dsp:nvSpPr>
      <dsp:spPr>
        <a:xfrm>
          <a:off x="0" y="5131266"/>
          <a:ext cx="5623035"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53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Rocking or self-soothing behaviors, </a:t>
          </a:r>
        </a:p>
        <a:p>
          <a:pPr marL="171450" lvl="1" indent="-171450" algn="l" defTabSz="711200">
            <a:lnSpc>
              <a:spcPct val="90000"/>
            </a:lnSpc>
            <a:spcBef>
              <a:spcPct val="0"/>
            </a:spcBef>
            <a:spcAft>
              <a:spcPct val="20000"/>
            </a:spcAft>
            <a:buChar char="•"/>
          </a:pPr>
          <a:r>
            <a:rPr lang="en-US" sz="1600" kern="1200"/>
            <a:t>Higher degrees of oral stimulation, </a:t>
          </a:r>
        </a:p>
        <a:p>
          <a:pPr marL="171450" lvl="1" indent="-171450" algn="l" defTabSz="711200">
            <a:lnSpc>
              <a:spcPct val="90000"/>
            </a:lnSpc>
            <a:spcBef>
              <a:spcPct val="0"/>
            </a:spcBef>
            <a:spcAft>
              <a:spcPct val="20000"/>
            </a:spcAft>
            <a:buChar char="•"/>
          </a:pPr>
          <a:r>
            <a:rPr lang="en-US" sz="1600" kern="1200"/>
            <a:t>Tendency to seek tactile stimulation 	</a:t>
          </a:r>
        </a:p>
      </dsp:txBody>
      <dsp:txXfrm>
        <a:off x="0" y="5131266"/>
        <a:ext cx="5623035" cy="8259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F174B-170C-4AA4-96FD-32CFA099569E}">
      <dsp:nvSpPr>
        <dsp:cNvPr id="0" name=""/>
        <dsp:cNvSpPr/>
      </dsp:nvSpPr>
      <dsp:spPr>
        <a:xfrm>
          <a:off x="0" y="175032"/>
          <a:ext cx="5000124" cy="159471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Question: Do HVI dogs show similar social behavior deficits to deaf and blind children?</a:t>
          </a:r>
        </a:p>
      </dsp:txBody>
      <dsp:txXfrm>
        <a:off x="77847" y="252879"/>
        <a:ext cx="4844430" cy="1439016"/>
      </dsp:txXfrm>
    </dsp:sp>
    <dsp:sp modelId="{A0C4488C-99A5-4338-BD4A-6784BDCB6BC7}">
      <dsp:nvSpPr>
        <dsp:cNvPr id="0" name=""/>
        <dsp:cNvSpPr/>
      </dsp:nvSpPr>
      <dsp:spPr>
        <a:xfrm>
          <a:off x="0" y="1853262"/>
          <a:ext cx="5000124" cy="159471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Compared the behavior of HVI dogs to NHV dogs</a:t>
          </a:r>
        </a:p>
      </dsp:txBody>
      <dsp:txXfrm>
        <a:off x="77847" y="1931109"/>
        <a:ext cx="4844430" cy="1439016"/>
      </dsp:txXfrm>
    </dsp:sp>
    <dsp:sp modelId="{B29F9AA9-CBC4-4CA9-A14D-A11657A7E19D}">
      <dsp:nvSpPr>
        <dsp:cNvPr id="0" name=""/>
        <dsp:cNvSpPr/>
      </dsp:nvSpPr>
      <dsp:spPr>
        <a:xfrm>
          <a:off x="0" y="3447972"/>
          <a:ext cx="5000124" cy="183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Behavioral traits </a:t>
          </a:r>
        </a:p>
        <a:p>
          <a:pPr marL="228600" lvl="1" indent="-228600" algn="l" defTabSz="1022350">
            <a:lnSpc>
              <a:spcPct val="90000"/>
            </a:lnSpc>
            <a:spcBef>
              <a:spcPct val="0"/>
            </a:spcBef>
            <a:spcAft>
              <a:spcPct val="20000"/>
            </a:spcAft>
            <a:buChar char="•"/>
          </a:pPr>
          <a:r>
            <a:rPr lang="en-US" sz="2300" kern="1200"/>
            <a:t>Cognitive and social abilities </a:t>
          </a:r>
        </a:p>
        <a:p>
          <a:pPr marL="228600" lvl="1" indent="-228600" algn="l" defTabSz="1022350">
            <a:lnSpc>
              <a:spcPct val="90000"/>
            </a:lnSpc>
            <a:spcBef>
              <a:spcPct val="0"/>
            </a:spcBef>
            <a:spcAft>
              <a:spcPct val="20000"/>
            </a:spcAft>
            <a:buChar char="•"/>
          </a:pPr>
          <a:r>
            <a:rPr lang="en-US" sz="2300" kern="1200"/>
            <a:t>Use deficits in deaf and blind children as a starting place for examining differences</a:t>
          </a:r>
        </a:p>
      </dsp:txBody>
      <dsp:txXfrm>
        <a:off x="0" y="3447972"/>
        <a:ext cx="5000124" cy="18309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B7069-1B6E-4C7C-AF72-CDC1CFD8946F}">
      <dsp:nvSpPr>
        <dsp:cNvPr id="0" name=""/>
        <dsp:cNvSpPr/>
      </dsp:nvSpPr>
      <dsp:spPr>
        <a:xfrm>
          <a:off x="0" y="399829"/>
          <a:ext cx="5000124" cy="67626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CBARQ survey  (Serpell and Hsu, 2003): 5 main subscales</a:t>
          </a:r>
          <a:r>
            <a:rPr lang="en-US" sz="1700" kern="1200"/>
            <a:t>: </a:t>
          </a:r>
        </a:p>
      </dsp:txBody>
      <dsp:txXfrm>
        <a:off x="33012" y="432841"/>
        <a:ext cx="4934100" cy="610236"/>
      </dsp:txXfrm>
    </dsp:sp>
    <dsp:sp modelId="{E77442DE-2D31-44F6-B1C8-010F3462B176}">
      <dsp:nvSpPr>
        <dsp:cNvPr id="0" name=""/>
        <dsp:cNvSpPr/>
      </dsp:nvSpPr>
      <dsp:spPr>
        <a:xfrm>
          <a:off x="0" y="1076090"/>
          <a:ext cx="5000124"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Aggression</a:t>
          </a:r>
        </a:p>
        <a:p>
          <a:pPr marL="114300" lvl="1" indent="-114300" algn="l" defTabSz="577850">
            <a:lnSpc>
              <a:spcPct val="90000"/>
            </a:lnSpc>
            <a:spcBef>
              <a:spcPct val="0"/>
            </a:spcBef>
            <a:spcAft>
              <a:spcPct val="20000"/>
            </a:spcAft>
            <a:buChar char="•"/>
          </a:pPr>
          <a:r>
            <a:rPr lang="en-US" sz="1300" kern="1200"/>
            <a:t>Fear/Anxiety	</a:t>
          </a:r>
        </a:p>
        <a:p>
          <a:pPr marL="114300" lvl="1" indent="-114300" algn="l" defTabSz="577850">
            <a:lnSpc>
              <a:spcPct val="90000"/>
            </a:lnSpc>
            <a:spcBef>
              <a:spcPct val="0"/>
            </a:spcBef>
            <a:spcAft>
              <a:spcPct val="20000"/>
            </a:spcAft>
            <a:buChar char="•"/>
          </a:pPr>
          <a:r>
            <a:rPr lang="en-US" sz="1300" kern="1200"/>
            <a:t>Excitability</a:t>
          </a:r>
        </a:p>
        <a:p>
          <a:pPr marL="114300" lvl="1" indent="-114300" algn="l" defTabSz="577850">
            <a:lnSpc>
              <a:spcPct val="90000"/>
            </a:lnSpc>
            <a:spcBef>
              <a:spcPct val="0"/>
            </a:spcBef>
            <a:spcAft>
              <a:spcPct val="20000"/>
            </a:spcAft>
            <a:buChar char="•"/>
          </a:pPr>
          <a:r>
            <a:rPr lang="en-US" sz="1300" kern="1200"/>
            <a:t>Separation-related behavior </a:t>
          </a:r>
        </a:p>
        <a:p>
          <a:pPr marL="114300" lvl="1" indent="-114300" algn="l" defTabSz="577850">
            <a:lnSpc>
              <a:spcPct val="90000"/>
            </a:lnSpc>
            <a:spcBef>
              <a:spcPct val="0"/>
            </a:spcBef>
            <a:spcAft>
              <a:spcPct val="20000"/>
            </a:spcAft>
            <a:buChar char="•"/>
          </a:pPr>
          <a:r>
            <a:rPr lang="en-US" sz="1300" kern="1200"/>
            <a:t>Attachment</a:t>
          </a:r>
        </a:p>
      </dsp:txBody>
      <dsp:txXfrm>
        <a:off x="0" y="1076090"/>
        <a:ext cx="5000124" cy="1126080"/>
      </dsp:txXfrm>
    </dsp:sp>
    <dsp:sp modelId="{7EC335A5-8645-48A0-B53D-C21088D1FC27}">
      <dsp:nvSpPr>
        <dsp:cNvPr id="0" name=""/>
        <dsp:cNvSpPr/>
      </dsp:nvSpPr>
      <dsp:spPr>
        <a:xfrm>
          <a:off x="0" y="2202170"/>
          <a:ext cx="5000124" cy="67626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Also a subset of 21 items that appear to predict canine behavior but do not load on the main 5 subscales.</a:t>
          </a:r>
        </a:p>
      </dsp:txBody>
      <dsp:txXfrm>
        <a:off x="33012" y="2235182"/>
        <a:ext cx="4934100" cy="610236"/>
      </dsp:txXfrm>
    </dsp:sp>
    <dsp:sp modelId="{2B81F7A1-1026-478A-AAF5-D6465A608C8D}">
      <dsp:nvSpPr>
        <dsp:cNvPr id="0" name=""/>
        <dsp:cNvSpPr/>
      </dsp:nvSpPr>
      <dsp:spPr>
        <a:xfrm>
          <a:off x="0" y="2927389"/>
          <a:ext cx="5000124" cy="67626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Online survey </a:t>
          </a:r>
          <a:endParaRPr lang="en-US" sz="1700" kern="1200"/>
        </a:p>
      </dsp:txBody>
      <dsp:txXfrm>
        <a:off x="33012" y="2960401"/>
        <a:ext cx="4934100" cy="610236"/>
      </dsp:txXfrm>
    </dsp:sp>
    <dsp:sp modelId="{C701B4B5-DCA8-4B22-84F7-3288B9952CEA}">
      <dsp:nvSpPr>
        <dsp:cNvPr id="0" name=""/>
        <dsp:cNvSpPr/>
      </dsp:nvSpPr>
      <dsp:spPr>
        <a:xfrm>
          <a:off x="0" y="3652609"/>
          <a:ext cx="5000124" cy="67626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International Owners of 183 HVI dogs</a:t>
          </a:r>
        </a:p>
      </dsp:txBody>
      <dsp:txXfrm>
        <a:off x="33012" y="3685621"/>
        <a:ext cx="4934100" cy="610236"/>
      </dsp:txXfrm>
    </dsp:sp>
    <dsp:sp modelId="{47E82205-3071-4903-B7B3-68EA7038DCDA}">
      <dsp:nvSpPr>
        <dsp:cNvPr id="0" name=""/>
        <dsp:cNvSpPr/>
      </dsp:nvSpPr>
      <dsp:spPr>
        <a:xfrm>
          <a:off x="0" y="4377829"/>
          <a:ext cx="5000124" cy="67626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277 dogs with no disability</a:t>
          </a:r>
        </a:p>
      </dsp:txBody>
      <dsp:txXfrm>
        <a:off x="33012" y="4410841"/>
        <a:ext cx="4934100" cy="6102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40F98-FB8F-4088-9082-940FC36C2436}">
      <dsp:nvSpPr>
        <dsp:cNvPr id="0" name=""/>
        <dsp:cNvSpPr/>
      </dsp:nvSpPr>
      <dsp:spPr>
        <a:xfrm>
          <a:off x="0" y="357449"/>
          <a:ext cx="8534400" cy="1644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374904" rIns="66236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Australian Shepherds, boxers, labs, goldens, mixes, pit bulls</a:t>
          </a:r>
        </a:p>
        <a:p>
          <a:pPr marL="171450" lvl="1" indent="-171450" algn="l" defTabSz="800100">
            <a:lnSpc>
              <a:spcPct val="90000"/>
            </a:lnSpc>
            <a:spcBef>
              <a:spcPct val="0"/>
            </a:spcBef>
            <a:spcAft>
              <a:spcPct val="15000"/>
            </a:spcAft>
            <a:buChar char="•"/>
          </a:pPr>
          <a:r>
            <a:rPr lang="en-US" sz="1800" kern="1200"/>
            <a:t>Ages ranged from 1 to 8; mean for HVI = 3.5; mean for NHV = 3.7</a:t>
          </a:r>
        </a:p>
        <a:p>
          <a:pPr marL="171450" lvl="1" indent="-171450" algn="l" defTabSz="800100">
            <a:lnSpc>
              <a:spcPct val="90000"/>
            </a:lnSpc>
            <a:spcBef>
              <a:spcPct val="0"/>
            </a:spcBef>
            <a:spcAft>
              <a:spcPct val="15000"/>
            </a:spcAft>
            <a:buChar char="•"/>
          </a:pPr>
          <a:r>
            <a:rPr lang="en-US" sz="1800" kern="1200"/>
            <a:t>Dog play dyads were videotaped during 5 minute free play</a:t>
          </a:r>
        </a:p>
        <a:p>
          <a:pPr marL="171450" lvl="1" indent="-171450" algn="l" defTabSz="800100">
            <a:lnSpc>
              <a:spcPct val="90000"/>
            </a:lnSpc>
            <a:spcBef>
              <a:spcPct val="0"/>
            </a:spcBef>
            <a:spcAft>
              <a:spcPct val="15000"/>
            </a:spcAft>
            <a:buChar char="•"/>
          </a:pPr>
          <a:r>
            <a:rPr lang="en-US" sz="1800" kern="1200"/>
            <a:t>Dogs paired in same (e.g., HVI to HVI) or different (HVI to NHV) conditions</a:t>
          </a:r>
        </a:p>
      </dsp:txBody>
      <dsp:txXfrm>
        <a:off x="0" y="357449"/>
        <a:ext cx="8534400" cy="1644300"/>
      </dsp:txXfrm>
    </dsp:sp>
    <dsp:sp modelId="{635D5E23-EC44-44CE-8BB5-FF0607506D0A}">
      <dsp:nvSpPr>
        <dsp:cNvPr id="0" name=""/>
        <dsp:cNvSpPr/>
      </dsp:nvSpPr>
      <dsp:spPr>
        <a:xfrm>
          <a:off x="426720" y="91769"/>
          <a:ext cx="597408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800100">
            <a:lnSpc>
              <a:spcPct val="90000"/>
            </a:lnSpc>
            <a:spcBef>
              <a:spcPct val="0"/>
            </a:spcBef>
            <a:spcAft>
              <a:spcPct val="35000"/>
            </a:spcAft>
            <a:buNone/>
          </a:pPr>
          <a:r>
            <a:rPr lang="en-US" sz="1800" b="1" kern="1200"/>
            <a:t>Subjects:  </a:t>
          </a:r>
          <a:r>
            <a:rPr lang="en-US" sz="1800" kern="1200"/>
            <a:t>7 HVI dogs and 7 NVH dogs</a:t>
          </a:r>
        </a:p>
      </dsp:txBody>
      <dsp:txXfrm>
        <a:off x="452659" y="117708"/>
        <a:ext cx="5922202" cy="479482"/>
      </dsp:txXfrm>
    </dsp:sp>
    <dsp:sp modelId="{DA9A3B49-6175-4543-9350-E324DC0D29B9}">
      <dsp:nvSpPr>
        <dsp:cNvPr id="0" name=""/>
        <dsp:cNvSpPr/>
      </dsp:nvSpPr>
      <dsp:spPr>
        <a:xfrm>
          <a:off x="0" y="2364630"/>
          <a:ext cx="8534400" cy="226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374904" rIns="66236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Videotape sessions analyzed using 10-sec point in time sampling. </a:t>
          </a:r>
        </a:p>
        <a:p>
          <a:pPr marL="171450" lvl="1" indent="-171450" algn="l" defTabSz="800100">
            <a:lnSpc>
              <a:spcPct val="90000"/>
            </a:lnSpc>
            <a:spcBef>
              <a:spcPct val="0"/>
            </a:spcBef>
            <a:spcAft>
              <a:spcPct val="15000"/>
            </a:spcAft>
            <a:buChar char="•"/>
          </a:pPr>
          <a:r>
            <a:rPr lang="en-US" sz="1800" kern="1200"/>
            <a:t>Horowitz’s play scale</a:t>
          </a:r>
        </a:p>
        <a:p>
          <a:pPr marL="342900" lvl="2" indent="-171450" algn="l" defTabSz="800100">
            <a:lnSpc>
              <a:spcPct val="90000"/>
            </a:lnSpc>
            <a:spcBef>
              <a:spcPct val="0"/>
            </a:spcBef>
            <a:spcAft>
              <a:spcPct val="15000"/>
            </a:spcAft>
            <a:buChar char="•"/>
          </a:pPr>
          <a:r>
            <a:rPr lang="en-US" sz="1800" i="1" kern="1200"/>
            <a:t>Play signals: </a:t>
          </a:r>
          <a:endParaRPr lang="en-US" sz="1800" kern="1200"/>
        </a:p>
        <a:p>
          <a:pPr marL="342900" lvl="2" indent="-171450" algn="l" defTabSz="800100">
            <a:lnSpc>
              <a:spcPct val="90000"/>
            </a:lnSpc>
            <a:spcBef>
              <a:spcPct val="0"/>
            </a:spcBef>
            <a:spcAft>
              <a:spcPct val="15000"/>
            </a:spcAft>
            <a:buChar char="•"/>
          </a:pPr>
          <a:r>
            <a:rPr lang="en-US" sz="1800" i="1" kern="1200"/>
            <a:t>Attention getting play behavior</a:t>
          </a:r>
          <a:endParaRPr lang="en-US" sz="1800" kern="1200"/>
        </a:p>
        <a:p>
          <a:pPr marL="342900" lvl="2" indent="-171450" algn="l" defTabSz="800100">
            <a:lnSpc>
              <a:spcPct val="90000"/>
            </a:lnSpc>
            <a:spcBef>
              <a:spcPct val="0"/>
            </a:spcBef>
            <a:spcAft>
              <a:spcPct val="15000"/>
            </a:spcAft>
            <a:buChar char="•"/>
          </a:pPr>
          <a:r>
            <a:rPr lang="en-US" sz="1800" i="1" kern="1200"/>
            <a:t>Non-attention getting play behavior</a:t>
          </a:r>
          <a:endParaRPr lang="en-US" sz="1800" kern="1200"/>
        </a:p>
        <a:p>
          <a:pPr marL="342900" lvl="2" indent="-171450" algn="l" defTabSz="800100">
            <a:lnSpc>
              <a:spcPct val="90000"/>
            </a:lnSpc>
            <a:spcBef>
              <a:spcPct val="0"/>
            </a:spcBef>
            <a:spcAft>
              <a:spcPct val="15000"/>
            </a:spcAft>
            <a:buChar char="•"/>
          </a:pPr>
          <a:r>
            <a:rPr lang="en-US" sz="1800" i="1" kern="1200"/>
            <a:t>Other non-play behaviors</a:t>
          </a:r>
          <a:endParaRPr lang="en-US" sz="1800" kern="1200"/>
        </a:p>
      </dsp:txBody>
      <dsp:txXfrm>
        <a:off x="0" y="2364630"/>
        <a:ext cx="8534400" cy="2268000"/>
      </dsp:txXfrm>
    </dsp:sp>
    <dsp:sp modelId="{E63E2A61-0AB4-4C67-89FA-6524B6808568}">
      <dsp:nvSpPr>
        <dsp:cNvPr id="0" name=""/>
        <dsp:cNvSpPr/>
      </dsp:nvSpPr>
      <dsp:spPr>
        <a:xfrm>
          <a:off x="426720" y="2098949"/>
          <a:ext cx="597408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800100">
            <a:lnSpc>
              <a:spcPct val="90000"/>
            </a:lnSpc>
            <a:spcBef>
              <a:spcPct val="0"/>
            </a:spcBef>
            <a:spcAft>
              <a:spcPct val="35000"/>
            </a:spcAft>
            <a:buNone/>
          </a:pPr>
          <a:r>
            <a:rPr lang="en-US" sz="1800" b="1" kern="1200"/>
            <a:t>Data analysis: </a:t>
          </a:r>
          <a:endParaRPr lang="en-US" sz="1800" kern="1200"/>
        </a:p>
      </dsp:txBody>
      <dsp:txXfrm>
        <a:off x="452659" y="2124888"/>
        <a:ext cx="5922202" cy="4794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DDDF0-3B97-4B57-8154-B76F1AC4FC05}">
      <dsp:nvSpPr>
        <dsp:cNvPr id="0" name=""/>
        <dsp:cNvSpPr/>
      </dsp:nvSpPr>
      <dsp:spPr>
        <a:xfrm>
          <a:off x="0" y="28714"/>
          <a:ext cx="5000124" cy="164150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Data clearly demonstrate that HVI dogs as a group show differences in social behavior compared to their normal cohorts.</a:t>
          </a:r>
        </a:p>
      </dsp:txBody>
      <dsp:txXfrm>
        <a:off x="80132" y="108846"/>
        <a:ext cx="4839860" cy="1481245"/>
      </dsp:txXfrm>
    </dsp:sp>
    <dsp:sp modelId="{9500D095-7CAF-4F31-9E0A-A94A8C9F85C5}">
      <dsp:nvSpPr>
        <dsp:cNvPr id="0" name=""/>
        <dsp:cNvSpPr/>
      </dsp:nvSpPr>
      <dsp:spPr>
        <a:xfrm>
          <a:off x="0" y="1736464"/>
          <a:ext cx="5000124" cy="1641509"/>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Differences  include:</a:t>
          </a:r>
          <a:endParaRPr lang="en-US" sz="2300" kern="1200"/>
        </a:p>
      </dsp:txBody>
      <dsp:txXfrm>
        <a:off x="80132" y="1816596"/>
        <a:ext cx="4839860" cy="1481245"/>
      </dsp:txXfrm>
    </dsp:sp>
    <dsp:sp modelId="{32B6F7D2-A5E5-46FF-8A20-8C392B05FB5D}">
      <dsp:nvSpPr>
        <dsp:cNvPr id="0" name=""/>
        <dsp:cNvSpPr/>
      </dsp:nvSpPr>
      <dsp:spPr>
        <a:xfrm>
          <a:off x="0" y="3377975"/>
          <a:ext cx="5000124" cy="204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More physical behavior during play</a:t>
          </a:r>
        </a:p>
        <a:p>
          <a:pPr marL="171450" lvl="1" indent="-171450" algn="l" defTabSz="800100">
            <a:lnSpc>
              <a:spcPct val="90000"/>
            </a:lnSpc>
            <a:spcBef>
              <a:spcPct val="0"/>
            </a:spcBef>
            <a:spcAft>
              <a:spcPct val="20000"/>
            </a:spcAft>
            <a:buChar char="•"/>
          </a:pPr>
          <a:r>
            <a:rPr lang="en-US" sz="1800" kern="1200"/>
            <a:t>Perseverative/loud barking during play</a:t>
          </a:r>
        </a:p>
        <a:p>
          <a:pPr marL="171450" lvl="1" indent="-171450" algn="l" defTabSz="800100">
            <a:lnSpc>
              <a:spcPct val="90000"/>
            </a:lnSpc>
            <a:spcBef>
              <a:spcPct val="0"/>
            </a:spcBef>
            <a:spcAft>
              <a:spcPct val="20000"/>
            </a:spcAft>
            <a:buChar char="•"/>
          </a:pPr>
          <a:r>
            <a:rPr lang="en-US" sz="1800" kern="1200"/>
            <a:t>Difficulty interpreting social signals from other dogs</a:t>
          </a:r>
        </a:p>
        <a:p>
          <a:pPr marL="171450" lvl="1" indent="-171450" algn="l" defTabSz="800100">
            <a:lnSpc>
              <a:spcPct val="90000"/>
            </a:lnSpc>
            <a:spcBef>
              <a:spcPct val="0"/>
            </a:spcBef>
            <a:spcAft>
              <a:spcPct val="20000"/>
            </a:spcAft>
            <a:buChar char="•"/>
          </a:pPr>
          <a:r>
            <a:rPr lang="en-US" sz="1800" kern="1200"/>
            <a:t>Greater  separation anxiety for their human</a:t>
          </a:r>
        </a:p>
        <a:p>
          <a:pPr marL="171450" lvl="1" indent="-171450" algn="l" defTabSz="800100">
            <a:lnSpc>
              <a:spcPct val="90000"/>
            </a:lnSpc>
            <a:spcBef>
              <a:spcPct val="0"/>
            </a:spcBef>
            <a:spcAft>
              <a:spcPct val="20000"/>
            </a:spcAft>
            <a:buChar char="•"/>
          </a:pPr>
          <a:r>
            <a:rPr lang="en-US" sz="1800" kern="1200"/>
            <a:t>More reliance on human signaling compared to dog cohorts</a:t>
          </a:r>
        </a:p>
      </dsp:txBody>
      <dsp:txXfrm>
        <a:off x="0" y="3377975"/>
        <a:ext cx="5000124" cy="20472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4D26-6DF5-460D-B836-1559398B97D9}">
      <dsp:nvSpPr>
        <dsp:cNvPr id="0" name=""/>
        <dsp:cNvSpPr/>
      </dsp:nvSpPr>
      <dsp:spPr>
        <a:xfrm>
          <a:off x="0" y="57694"/>
          <a:ext cx="5000124" cy="126477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Large literature showing social skills deficits in deaf children can be remediated. </a:t>
          </a:r>
        </a:p>
      </dsp:txBody>
      <dsp:txXfrm>
        <a:off x="61741" y="119435"/>
        <a:ext cx="4876642" cy="1141288"/>
      </dsp:txXfrm>
    </dsp:sp>
    <dsp:sp modelId="{70FC87AD-1BDA-4376-961B-0FDABDD6E195}">
      <dsp:nvSpPr>
        <dsp:cNvPr id="0" name=""/>
        <dsp:cNvSpPr/>
      </dsp:nvSpPr>
      <dsp:spPr>
        <a:xfrm>
          <a:off x="0" y="1322464"/>
          <a:ext cx="5000124" cy="280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Braton and Osborne’s (1978); Lemanek, et al. (1986) social skills positive practice program </a:t>
          </a:r>
        </a:p>
        <a:p>
          <a:pPr marL="342900" lvl="2" indent="-171450" algn="l" defTabSz="800100">
            <a:lnSpc>
              <a:spcPct val="90000"/>
            </a:lnSpc>
            <a:spcBef>
              <a:spcPct val="0"/>
            </a:spcBef>
            <a:spcAft>
              <a:spcPct val="20000"/>
            </a:spcAft>
            <a:buChar char="•"/>
          </a:pPr>
          <a:r>
            <a:rPr lang="en-US" sz="1800" kern="1200"/>
            <a:t>increased target responses for individual children</a:t>
          </a:r>
        </a:p>
        <a:p>
          <a:pPr marL="342900" lvl="2" indent="-171450" algn="l" defTabSz="800100">
            <a:lnSpc>
              <a:spcPct val="90000"/>
            </a:lnSpc>
            <a:spcBef>
              <a:spcPct val="0"/>
            </a:spcBef>
            <a:spcAft>
              <a:spcPct val="20000"/>
            </a:spcAft>
            <a:buChar char="•"/>
          </a:pPr>
          <a:r>
            <a:rPr lang="en-US" sz="1800" kern="1200"/>
            <a:t>increased appropriate responses during role playing activities. </a:t>
          </a:r>
        </a:p>
        <a:p>
          <a:pPr marL="171450" lvl="1" indent="-171450" algn="l" defTabSz="800100">
            <a:lnSpc>
              <a:spcPct val="90000"/>
            </a:lnSpc>
            <a:spcBef>
              <a:spcPct val="0"/>
            </a:spcBef>
            <a:spcAft>
              <a:spcPct val="20000"/>
            </a:spcAft>
            <a:buChar char="•"/>
          </a:pPr>
          <a:r>
            <a:rPr lang="en-US" sz="1800" kern="1200" dirty="0"/>
            <a:t>Dyck (2003): Emotional Literacy program enhanced understanding of receptive and expressive emotional responses.</a:t>
          </a:r>
        </a:p>
        <a:p>
          <a:pPr marL="171450" lvl="1" indent="-171450" algn="l" defTabSz="800100">
            <a:lnSpc>
              <a:spcPct val="90000"/>
            </a:lnSpc>
            <a:spcBef>
              <a:spcPct val="0"/>
            </a:spcBef>
            <a:spcAft>
              <a:spcPct val="20000"/>
            </a:spcAft>
            <a:buChar char="•"/>
          </a:pPr>
          <a:endParaRPr lang="en-US" sz="1800" kern="1200" dirty="0"/>
        </a:p>
      </dsp:txBody>
      <dsp:txXfrm>
        <a:off x="0" y="1322464"/>
        <a:ext cx="5000124" cy="2808990"/>
      </dsp:txXfrm>
    </dsp:sp>
    <dsp:sp modelId="{8C7073D4-FD5A-4FD4-8DF4-0ACCA306B760}">
      <dsp:nvSpPr>
        <dsp:cNvPr id="0" name=""/>
        <dsp:cNvSpPr/>
      </dsp:nvSpPr>
      <dsp:spPr>
        <a:xfrm>
          <a:off x="0" y="4131455"/>
          <a:ext cx="5000124" cy="126477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Can we teach HVI dogs to improve social skills? First question- how to train!?!</a:t>
          </a:r>
        </a:p>
      </dsp:txBody>
      <dsp:txXfrm>
        <a:off x="61741" y="4193196"/>
        <a:ext cx="4876642" cy="11412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81F05-DDDB-48F6-BCBD-CCE3CBE0D374}">
      <dsp:nvSpPr>
        <dsp:cNvPr id="0" name=""/>
        <dsp:cNvSpPr/>
      </dsp:nvSpPr>
      <dsp:spPr>
        <a:xfrm>
          <a:off x="0" y="25347"/>
          <a:ext cx="5000124" cy="75477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Dogs like people best:</a:t>
          </a:r>
          <a:endParaRPr lang="en-US" sz="1900" kern="1200"/>
        </a:p>
      </dsp:txBody>
      <dsp:txXfrm>
        <a:off x="36845" y="62192"/>
        <a:ext cx="4926434" cy="681087"/>
      </dsp:txXfrm>
    </dsp:sp>
    <dsp:sp modelId="{1ECBC621-6733-4FAD-82D4-49DAD404B780}">
      <dsp:nvSpPr>
        <dsp:cNvPr id="0" name=""/>
        <dsp:cNvSpPr/>
      </dsp:nvSpPr>
      <dsp:spPr>
        <a:xfrm>
          <a:off x="0" y="780124"/>
          <a:ext cx="5000124" cy="145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Dogs will choose to interact with humans over other dogs</a:t>
          </a:r>
        </a:p>
        <a:p>
          <a:pPr marL="114300" lvl="1" indent="-114300" algn="l" defTabSz="666750">
            <a:lnSpc>
              <a:spcPct val="90000"/>
            </a:lnSpc>
            <a:spcBef>
              <a:spcPct val="0"/>
            </a:spcBef>
            <a:spcAft>
              <a:spcPct val="20000"/>
            </a:spcAft>
            <a:buChar char="•"/>
          </a:pPr>
          <a:r>
            <a:rPr lang="en-US" sz="1500" kern="1200"/>
            <a:t>Dogs will maintain rates of playing with humans even if are allowed to play with other dogs</a:t>
          </a:r>
        </a:p>
        <a:p>
          <a:pPr marL="114300" lvl="1" indent="-114300" algn="l" defTabSz="666750">
            <a:lnSpc>
              <a:spcPct val="90000"/>
            </a:lnSpc>
            <a:spcBef>
              <a:spcPct val="0"/>
            </a:spcBef>
            <a:spcAft>
              <a:spcPct val="20000"/>
            </a:spcAft>
            <a:buChar char="•"/>
          </a:pPr>
          <a:r>
            <a:rPr lang="en-US" sz="1500" kern="1200" dirty="0"/>
            <a:t>Owner-to-dog play is typically of better quality than dog-to-dog play</a:t>
          </a:r>
        </a:p>
        <a:p>
          <a:pPr marL="114300" lvl="1" indent="-114300" algn="l" defTabSz="666750">
            <a:lnSpc>
              <a:spcPct val="90000"/>
            </a:lnSpc>
            <a:spcBef>
              <a:spcPct val="0"/>
            </a:spcBef>
            <a:spcAft>
              <a:spcPct val="20000"/>
            </a:spcAft>
            <a:buChar char="•"/>
          </a:pPr>
          <a:endParaRPr lang="en-US" sz="1500" kern="1200" dirty="0"/>
        </a:p>
      </dsp:txBody>
      <dsp:txXfrm>
        <a:off x="0" y="780124"/>
        <a:ext cx="5000124" cy="1455210"/>
      </dsp:txXfrm>
    </dsp:sp>
    <dsp:sp modelId="{65C6BFF5-AEDE-4390-9023-84CC2AD98340}">
      <dsp:nvSpPr>
        <dsp:cNvPr id="0" name=""/>
        <dsp:cNvSpPr/>
      </dsp:nvSpPr>
      <dsp:spPr>
        <a:xfrm>
          <a:off x="0" y="2235334"/>
          <a:ext cx="5000124" cy="754777"/>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Brings up a question: DO dogs need to play well with other dogs?</a:t>
          </a:r>
          <a:endParaRPr lang="en-US" sz="1900" kern="1200"/>
        </a:p>
      </dsp:txBody>
      <dsp:txXfrm>
        <a:off x="36845" y="2272179"/>
        <a:ext cx="4926434" cy="681087"/>
      </dsp:txXfrm>
    </dsp:sp>
    <dsp:sp modelId="{2B6BC7DC-D620-44C2-972D-960824852852}">
      <dsp:nvSpPr>
        <dsp:cNvPr id="0" name=""/>
        <dsp:cNvSpPr/>
      </dsp:nvSpPr>
      <dsp:spPr>
        <a:xfrm>
          <a:off x="0" y="2990112"/>
          <a:ext cx="5000124" cy="2438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Is it okay for dogs to just play with people?</a:t>
          </a:r>
        </a:p>
        <a:p>
          <a:pPr marL="228600" lvl="2" indent="-114300" algn="l" defTabSz="666750">
            <a:lnSpc>
              <a:spcPct val="90000"/>
            </a:lnSpc>
            <a:spcBef>
              <a:spcPct val="0"/>
            </a:spcBef>
            <a:spcAft>
              <a:spcPct val="20000"/>
            </a:spcAft>
            <a:buChar char="•"/>
          </a:pPr>
          <a:r>
            <a:rPr lang="en-US" sz="1500" kern="1200"/>
            <a:t>Not play with other dogs?</a:t>
          </a:r>
        </a:p>
        <a:p>
          <a:pPr marL="228600" lvl="2" indent="-114300" algn="l" defTabSz="666750">
            <a:lnSpc>
              <a:spcPct val="90000"/>
            </a:lnSpc>
            <a:spcBef>
              <a:spcPct val="0"/>
            </a:spcBef>
            <a:spcAft>
              <a:spcPct val="20000"/>
            </a:spcAft>
            <a:buChar char="•"/>
          </a:pPr>
          <a:r>
            <a:rPr lang="en-US" sz="1500" kern="1200"/>
            <a:t>Need basic manners, but not “have” to enjoy being with other dogs</a:t>
          </a:r>
        </a:p>
        <a:p>
          <a:pPr marL="114300" lvl="1" indent="-114300" algn="l" defTabSz="666750">
            <a:lnSpc>
              <a:spcPct val="90000"/>
            </a:lnSpc>
            <a:spcBef>
              <a:spcPct val="0"/>
            </a:spcBef>
            <a:spcAft>
              <a:spcPct val="20000"/>
            </a:spcAft>
            <a:buChar char="•"/>
          </a:pPr>
          <a:r>
            <a:rPr lang="en-US" sz="1500" kern="1200"/>
            <a:t>Similar question for people: Do children who are asocial or who prefer the presence of adults, being alone, etc. HAVE to learn to play with other children?</a:t>
          </a:r>
        </a:p>
        <a:p>
          <a:pPr marL="114300" lvl="1" indent="-114300" algn="l" defTabSz="666750">
            <a:lnSpc>
              <a:spcPct val="90000"/>
            </a:lnSpc>
            <a:spcBef>
              <a:spcPct val="0"/>
            </a:spcBef>
            <a:spcAft>
              <a:spcPct val="20000"/>
            </a:spcAft>
            <a:buChar char="•"/>
          </a:pPr>
          <a:r>
            <a:rPr lang="en-US" sz="1500" kern="1200"/>
            <a:t>Makes us rethink our approach to social skills: </a:t>
          </a:r>
        </a:p>
        <a:p>
          <a:pPr marL="228600" lvl="2" indent="-114300" algn="l" defTabSz="666750">
            <a:lnSpc>
              <a:spcPct val="90000"/>
            </a:lnSpc>
            <a:spcBef>
              <a:spcPct val="0"/>
            </a:spcBef>
            <a:spcAft>
              <a:spcPct val="20000"/>
            </a:spcAft>
            <a:buChar char="•"/>
          </a:pPr>
          <a:r>
            <a:rPr lang="en-US" sz="1500" kern="1200"/>
            <a:t>Need basic set</a:t>
          </a:r>
        </a:p>
        <a:p>
          <a:pPr marL="228600" lvl="2" indent="-114300" algn="l" defTabSz="666750">
            <a:lnSpc>
              <a:spcPct val="90000"/>
            </a:lnSpc>
            <a:spcBef>
              <a:spcPct val="0"/>
            </a:spcBef>
            <a:spcAft>
              <a:spcPct val="20000"/>
            </a:spcAft>
            <a:buChar char="•"/>
          </a:pPr>
          <a:r>
            <a:rPr lang="en-US" sz="1500" kern="1200"/>
            <a:t>Do we need to be fully fluent?</a:t>
          </a:r>
        </a:p>
      </dsp:txBody>
      <dsp:txXfrm>
        <a:off x="0" y="2990112"/>
        <a:ext cx="5000124" cy="24384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69BCB-E315-4F2F-9905-EC4D38B2EC47}">
      <dsp:nvSpPr>
        <dsp:cNvPr id="0" name=""/>
        <dsp:cNvSpPr/>
      </dsp:nvSpPr>
      <dsp:spPr>
        <a:xfrm>
          <a:off x="0" y="58189"/>
          <a:ext cx="5000124" cy="62361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Part of the Darwin’s Dogs</a:t>
          </a:r>
        </a:p>
      </dsp:txBody>
      <dsp:txXfrm>
        <a:off x="30442" y="88631"/>
        <a:ext cx="4939240" cy="562726"/>
      </dsp:txXfrm>
    </dsp:sp>
    <dsp:sp modelId="{04F08310-6E02-4034-9B65-9E5214727C53}">
      <dsp:nvSpPr>
        <dsp:cNvPr id="0" name=""/>
        <dsp:cNvSpPr/>
      </dsp:nvSpPr>
      <dsp:spPr>
        <a:xfrm>
          <a:off x="0" y="681799"/>
          <a:ext cx="5000124" cy="409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Project of the Broad Institute out of Harvard, MIT, and U-Mass Medical School</a:t>
          </a:r>
        </a:p>
        <a:p>
          <a:pPr marL="228600" lvl="1" indent="-228600" algn="l" defTabSz="889000">
            <a:lnSpc>
              <a:spcPct val="90000"/>
            </a:lnSpc>
            <a:spcBef>
              <a:spcPct val="0"/>
            </a:spcBef>
            <a:spcAft>
              <a:spcPct val="20000"/>
            </a:spcAft>
            <a:buChar char="•"/>
          </a:pPr>
          <a:r>
            <a:rPr lang="en-US" sz="2000" kern="1200"/>
            <a:t>Over the last 5 or so years, has been conducting ancestry research on thousands of dogs</a:t>
          </a:r>
        </a:p>
        <a:p>
          <a:pPr marL="228600" lvl="1" indent="-228600" algn="l" defTabSz="889000">
            <a:lnSpc>
              <a:spcPct val="90000"/>
            </a:lnSpc>
            <a:spcBef>
              <a:spcPct val="0"/>
            </a:spcBef>
            <a:spcAft>
              <a:spcPct val="20000"/>
            </a:spcAft>
            <a:buChar char="•"/>
          </a:pPr>
          <a:r>
            <a:rPr lang="en-US" sz="2000" kern="1200"/>
            <a:t>Analyzes DNA saliva samples to tell us the genetic history of our canine companions. </a:t>
          </a:r>
        </a:p>
        <a:p>
          <a:pPr marL="457200" lvl="2" indent="-228600" algn="l" defTabSz="889000">
            <a:lnSpc>
              <a:spcPct val="90000"/>
            </a:lnSpc>
            <a:spcBef>
              <a:spcPct val="0"/>
            </a:spcBef>
            <a:spcAft>
              <a:spcPct val="20000"/>
            </a:spcAft>
            <a:buChar char="•"/>
          </a:pPr>
          <a:r>
            <a:rPr lang="en-US" sz="2000" kern="1200"/>
            <a:t>Tells us the story of our dogs</a:t>
          </a:r>
        </a:p>
        <a:p>
          <a:pPr marL="457200" lvl="2" indent="-228600" algn="l" defTabSz="889000">
            <a:lnSpc>
              <a:spcPct val="90000"/>
            </a:lnSpc>
            <a:spcBef>
              <a:spcPct val="0"/>
            </a:spcBef>
            <a:spcAft>
              <a:spcPct val="20000"/>
            </a:spcAft>
            <a:buChar char="•"/>
          </a:pPr>
          <a:r>
            <a:rPr lang="en-US" sz="2000" kern="1200"/>
            <a:t>Provides tremendous information on how humans and dogs co-evolved</a:t>
          </a:r>
        </a:p>
        <a:p>
          <a:pPr marL="457200" lvl="2" indent="-228600" algn="l" defTabSz="889000">
            <a:lnSpc>
              <a:spcPct val="90000"/>
            </a:lnSpc>
            <a:spcBef>
              <a:spcPct val="0"/>
            </a:spcBef>
            <a:spcAft>
              <a:spcPct val="20000"/>
            </a:spcAft>
            <a:buChar char="•"/>
          </a:pPr>
          <a:r>
            <a:rPr lang="en-US" sz="2000" kern="1200"/>
            <a:t>Gives insight into a number of diseases and disorders common to both humans and dogs</a:t>
          </a:r>
        </a:p>
      </dsp:txBody>
      <dsp:txXfrm>
        <a:off x="0" y="681799"/>
        <a:ext cx="5000124" cy="4090320"/>
      </dsp:txXfrm>
    </dsp:sp>
    <dsp:sp modelId="{FB7CFDE7-08B0-44D6-988E-3DDBEA348E2A}">
      <dsp:nvSpPr>
        <dsp:cNvPr id="0" name=""/>
        <dsp:cNvSpPr/>
      </dsp:nvSpPr>
      <dsp:spPr>
        <a:xfrm>
          <a:off x="0" y="4772119"/>
          <a:ext cx="5000124" cy="62361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https://iaabcprojects.org/</a:t>
          </a:r>
        </a:p>
      </dsp:txBody>
      <dsp:txXfrm>
        <a:off x="30442" y="4802561"/>
        <a:ext cx="4939240" cy="562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F21B7-C3D1-4985-B5EC-3AC94D154A7F}">
      <dsp:nvSpPr>
        <dsp:cNvPr id="0" name=""/>
        <dsp:cNvSpPr/>
      </dsp:nvSpPr>
      <dsp:spPr>
        <a:xfrm>
          <a:off x="0" y="56297"/>
          <a:ext cx="5000124" cy="99312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Closed gene pools</a:t>
          </a:r>
        </a:p>
      </dsp:txBody>
      <dsp:txXfrm>
        <a:off x="48481" y="104778"/>
        <a:ext cx="4903162" cy="896166"/>
      </dsp:txXfrm>
    </dsp:sp>
    <dsp:sp modelId="{F8D33676-8944-43D9-9B81-585D1D620796}">
      <dsp:nvSpPr>
        <dsp:cNvPr id="0" name=""/>
        <dsp:cNvSpPr/>
      </dsp:nvSpPr>
      <dsp:spPr>
        <a:xfrm>
          <a:off x="0" y="1121426"/>
          <a:ext cx="5000124" cy="993128"/>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Real breeding began in Victorian era</a:t>
          </a:r>
        </a:p>
      </dsp:txBody>
      <dsp:txXfrm>
        <a:off x="48481" y="1169907"/>
        <a:ext cx="4903162" cy="896166"/>
      </dsp:txXfrm>
    </dsp:sp>
    <dsp:sp modelId="{1DF5087D-2345-4E52-B8CB-FD861469324C}">
      <dsp:nvSpPr>
        <dsp:cNvPr id="0" name=""/>
        <dsp:cNvSpPr/>
      </dsp:nvSpPr>
      <dsp:spPr>
        <a:xfrm>
          <a:off x="0" y="2114555"/>
          <a:ext cx="5000124"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Selective breed breeding began</a:t>
          </a:r>
        </a:p>
        <a:p>
          <a:pPr marL="228600" lvl="1" indent="-228600" algn="l" defTabSz="889000">
            <a:lnSpc>
              <a:spcPct val="90000"/>
            </a:lnSpc>
            <a:spcBef>
              <a:spcPct val="0"/>
            </a:spcBef>
            <a:spcAft>
              <a:spcPct val="20000"/>
            </a:spcAft>
            <a:buChar char="•"/>
          </a:pPr>
          <a:r>
            <a:rPr lang="en-US" sz="2000" kern="1200"/>
            <a:t>Huge phylogenic diversity</a:t>
          </a:r>
        </a:p>
      </dsp:txBody>
      <dsp:txXfrm>
        <a:off x="0" y="2114555"/>
        <a:ext cx="5000124" cy="685687"/>
      </dsp:txXfrm>
    </dsp:sp>
    <dsp:sp modelId="{AA2C05BC-6EA7-49F5-9968-020CBB91B8C6}">
      <dsp:nvSpPr>
        <dsp:cNvPr id="0" name=""/>
        <dsp:cNvSpPr/>
      </dsp:nvSpPr>
      <dsp:spPr>
        <a:xfrm>
          <a:off x="0" y="2800243"/>
          <a:ext cx="5000124" cy="993128"/>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Result: loss of much of genetic diversity</a:t>
          </a:r>
        </a:p>
      </dsp:txBody>
      <dsp:txXfrm>
        <a:off x="48481" y="2848724"/>
        <a:ext cx="4903162" cy="896166"/>
      </dsp:txXfrm>
    </dsp:sp>
    <dsp:sp modelId="{9B18073F-E169-4EFE-A2F0-3234883B7F11}">
      <dsp:nvSpPr>
        <dsp:cNvPr id="0" name=""/>
        <dsp:cNvSpPr/>
      </dsp:nvSpPr>
      <dsp:spPr>
        <a:xfrm>
          <a:off x="0" y="3793372"/>
          <a:ext cx="5000124" cy="160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More diversity across breeds</a:t>
          </a:r>
        </a:p>
        <a:p>
          <a:pPr marL="228600" lvl="1" indent="-228600" algn="l" defTabSz="889000">
            <a:lnSpc>
              <a:spcPct val="90000"/>
            </a:lnSpc>
            <a:spcBef>
              <a:spcPct val="0"/>
            </a:spcBef>
            <a:spcAft>
              <a:spcPct val="20000"/>
            </a:spcAft>
            <a:buChar char="•"/>
          </a:pPr>
          <a:r>
            <a:rPr lang="en-US" sz="2000" kern="1200"/>
            <a:t>But less overall genetic diversity with other close relatives</a:t>
          </a:r>
        </a:p>
        <a:p>
          <a:pPr marL="228600" lvl="1" indent="-228600" algn="l" defTabSz="889000">
            <a:lnSpc>
              <a:spcPct val="90000"/>
            </a:lnSpc>
            <a:spcBef>
              <a:spcPct val="0"/>
            </a:spcBef>
            <a:spcAft>
              <a:spcPct val="20000"/>
            </a:spcAft>
            <a:buChar char="•"/>
          </a:pPr>
          <a:r>
            <a:rPr lang="en-US" sz="2000" kern="1200"/>
            <a:t>In way: Breeds are becoming different “species”</a:t>
          </a:r>
        </a:p>
      </dsp:txBody>
      <dsp:txXfrm>
        <a:off x="0" y="3793372"/>
        <a:ext cx="5000124" cy="1604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CF749-E79C-4E59-A9CC-5B769992CA4E}">
      <dsp:nvSpPr>
        <dsp:cNvPr id="0" name=""/>
        <dsp:cNvSpPr/>
      </dsp:nvSpPr>
      <dsp:spPr>
        <a:xfrm>
          <a:off x="0" y="22114"/>
          <a:ext cx="5000124" cy="75477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Distinct evolutionary hierarchy</a:t>
          </a:r>
        </a:p>
      </dsp:txBody>
      <dsp:txXfrm>
        <a:off x="36845" y="58959"/>
        <a:ext cx="4926434" cy="681087"/>
      </dsp:txXfrm>
    </dsp:sp>
    <dsp:sp modelId="{CC02F2E0-76D1-4342-A2FF-AF1EE295BF00}">
      <dsp:nvSpPr>
        <dsp:cNvPr id="0" name=""/>
        <dsp:cNvSpPr/>
      </dsp:nvSpPr>
      <dsp:spPr>
        <a:xfrm>
          <a:off x="0" y="831612"/>
          <a:ext cx="5000124" cy="754777"/>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Four or five primary groups:</a:t>
          </a:r>
        </a:p>
      </dsp:txBody>
      <dsp:txXfrm>
        <a:off x="36845" y="868457"/>
        <a:ext cx="4926434" cy="681087"/>
      </dsp:txXfrm>
    </dsp:sp>
    <dsp:sp modelId="{222A114E-CEEF-4805-ACC0-F68ED9396396}">
      <dsp:nvSpPr>
        <dsp:cNvPr id="0" name=""/>
        <dsp:cNvSpPr/>
      </dsp:nvSpPr>
      <dsp:spPr>
        <a:xfrm>
          <a:off x="0" y="1586389"/>
          <a:ext cx="5000124" cy="129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1" kern="1200" dirty="0"/>
            <a:t>Ancient</a:t>
          </a:r>
        </a:p>
        <a:p>
          <a:pPr marL="114300" lvl="1" indent="-114300" algn="l" defTabSz="666750">
            <a:lnSpc>
              <a:spcPct val="90000"/>
            </a:lnSpc>
            <a:spcBef>
              <a:spcPct val="0"/>
            </a:spcBef>
            <a:spcAft>
              <a:spcPct val="20000"/>
            </a:spcAft>
            <a:buChar char="•"/>
          </a:pPr>
          <a:r>
            <a:rPr lang="en-US" sz="1500" b="1" kern="1200"/>
            <a:t>Herding</a:t>
          </a:r>
        </a:p>
        <a:p>
          <a:pPr marL="114300" lvl="1" indent="-114300" algn="l" defTabSz="666750">
            <a:lnSpc>
              <a:spcPct val="90000"/>
            </a:lnSpc>
            <a:spcBef>
              <a:spcPct val="0"/>
            </a:spcBef>
            <a:spcAft>
              <a:spcPct val="20000"/>
            </a:spcAft>
            <a:buChar char="•"/>
          </a:pPr>
          <a:r>
            <a:rPr lang="en-US" sz="1500" b="1" kern="1200"/>
            <a:t>Mastiff</a:t>
          </a:r>
        </a:p>
        <a:p>
          <a:pPr marL="114300" lvl="1" indent="-114300" algn="l" defTabSz="666750">
            <a:lnSpc>
              <a:spcPct val="90000"/>
            </a:lnSpc>
            <a:spcBef>
              <a:spcPct val="0"/>
            </a:spcBef>
            <a:spcAft>
              <a:spcPct val="20000"/>
            </a:spcAft>
            <a:buChar char="•"/>
          </a:pPr>
          <a:r>
            <a:rPr lang="en-US" sz="1500" b="1" kern="1200"/>
            <a:t>Modern European</a:t>
          </a:r>
        </a:p>
        <a:p>
          <a:pPr marL="114300" lvl="1" indent="-114300" algn="l" defTabSz="666750">
            <a:lnSpc>
              <a:spcPct val="90000"/>
            </a:lnSpc>
            <a:spcBef>
              <a:spcPct val="0"/>
            </a:spcBef>
            <a:spcAft>
              <a:spcPct val="20000"/>
            </a:spcAft>
            <a:buChar char="•"/>
          </a:pPr>
          <a:r>
            <a:rPr lang="en-US" sz="1500" b="1" kern="1200" dirty="0"/>
            <a:t>Mountain</a:t>
          </a:r>
        </a:p>
      </dsp:txBody>
      <dsp:txXfrm>
        <a:off x="0" y="1586389"/>
        <a:ext cx="5000124" cy="1297889"/>
      </dsp:txXfrm>
    </dsp:sp>
    <dsp:sp modelId="{DC4F1D8C-69A7-48A4-8858-933AF78B81BB}">
      <dsp:nvSpPr>
        <dsp:cNvPr id="0" name=""/>
        <dsp:cNvSpPr/>
      </dsp:nvSpPr>
      <dsp:spPr>
        <a:xfrm>
          <a:off x="0" y="2884279"/>
          <a:ext cx="5000124" cy="754777"/>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Most divergent of these groups = nine </a:t>
          </a:r>
          <a:r>
            <a:rPr lang="en-US" sz="1900" b="1" kern="1200"/>
            <a:t>ancient breeds </a:t>
          </a:r>
          <a:r>
            <a:rPr lang="en-US" sz="1900" kern="1200"/>
            <a:t>from Artic, Asia, Africa, Middle East</a:t>
          </a:r>
        </a:p>
      </dsp:txBody>
      <dsp:txXfrm>
        <a:off x="36845" y="2921124"/>
        <a:ext cx="4926434" cy="681087"/>
      </dsp:txXfrm>
    </dsp:sp>
    <dsp:sp modelId="{A82ED5DA-04B4-4AF1-BB3D-8146354C7E98}">
      <dsp:nvSpPr>
        <dsp:cNvPr id="0" name=""/>
        <dsp:cNvSpPr/>
      </dsp:nvSpPr>
      <dsp:spPr>
        <a:xfrm>
          <a:off x="0" y="3693777"/>
          <a:ext cx="5000124" cy="754777"/>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Most modern breeds = European</a:t>
          </a:r>
        </a:p>
      </dsp:txBody>
      <dsp:txXfrm>
        <a:off x="36845" y="3730622"/>
        <a:ext cx="4926434" cy="681087"/>
      </dsp:txXfrm>
    </dsp:sp>
    <dsp:sp modelId="{D224159A-919C-4CA4-9C68-FFDD973A8F06}">
      <dsp:nvSpPr>
        <dsp:cNvPr id="0" name=""/>
        <dsp:cNvSpPr/>
      </dsp:nvSpPr>
      <dsp:spPr>
        <a:xfrm>
          <a:off x="0" y="4448555"/>
          <a:ext cx="5000124"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Share single exclusive common ancestor</a:t>
          </a:r>
        </a:p>
        <a:p>
          <a:pPr marL="114300" lvl="1" indent="-114300" algn="l" defTabSz="666750">
            <a:lnSpc>
              <a:spcPct val="90000"/>
            </a:lnSpc>
            <a:spcBef>
              <a:spcPct val="0"/>
            </a:spcBef>
            <a:spcAft>
              <a:spcPct val="20000"/>
            </a:spcAft>
            <a:buChar char="•"/>
          </a:pPr>
          <a:r>
            <a:rPr lang="en-US" sz="1500" kern="1200"/>
            <a:t>Show little difference across phylogenetic structure</a:t>
          </a:r>
        </a:p>
        <a:p>
          <a:pPr marL="114300" lvl="1" indent="-114300" algn="l" defTabSz="666750">
            <a:lnSpc>
              <a:spcPct val="90000"/>
            </a:lnSpc>
            <a:spcBef>
              <a:spcPct val="0"/>
            </a:spcBef>
            <a:spcAft>
              <a:spcPct val="20000"/>
            </a:spcAft>
            <a:buChar char="•"/>
          </a:pPr>
          <a:r>
            <a:rPr lang="en-US" sz="1500" kern="1200"/>
            <a:t>This indicates recent origin and limited interbreed hybridization</a:t>
          </a:r>
        </a:p>
      </dsp:txBody>
      <dsp:txXfrm>
        <a:off x="0" y="4448555"/>
        <a:ext cx="5000124" cy="983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5C128-8846-4423-BBC1-2416D5E880E1}">
      <dsp:nvSpPr>
        <dsp:cNvPr id="0" name=""/>
        <dsp:cNvSpPr/>
      </dsp:nvSpPr>
      <dsp:spPr>
        <a:xfrm>
          <a:off x="0" y="60358"/>
          <a:ext cx="4773168" cy="156633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Discovery of new disease genes</a:t>
          </a:r>
        </a:p>
      </dsp:txBody>
      <dsp:txXfrm>
        <a:off x="76462" y="136820"/>
        <a:ext cx="4620244" cy="1413413"/>
      </dsp:txXfrm>
    </dsp:sp>
    <dsp:sp modelId="{E306A500-66F5-431C-81B7-9A3A6C2A34F4}">
      <dsp:nvSpPr>
        <dsp:cNvPr id="0" name=""/>
        <dsp:cNvSpPr/>
      </dsp:nvSpPr>
      <dsp:spPr>
        <a:xfrm>
          <a:off x="0" y="1626696"/>
          <a:ext cx="4773168" cy="226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54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Metabolic and endocrine disorders</a:t>
          </a:r>
        </a:p>
        <a:p>
          <a:pPr marL="228600" lvl="1" indent="-228600" algn="l" defTabSz="977900">
            <a:lnSpc>
              <a:spcPct val="90000"/>
            </a:lnSpc>
            <a:spcBef>
              <a:spcPct val="0"/>
            </a:spcBef>
            <a:spcAft>
              <a:spcPct val="20000"/>
            </a:spcAft>
            <a:buChar char="•"/>
          </a:pPr>
          <a:r>
            <a:rPr lang="en-US" sz="2200" kern="1200"/>
            <a:t>Blindness</a:t>
          </a:r>
        </a:p>
        <a:p>
          <a:pPr marL="228600" lvl="1" indent="-228600" algn="l" defTabSz="977900">
            <a:lnSpc>
              <a:spcPct val="90000"/>
            </a:lnSpc>
            <a:spcBef>
              <a:spcPct val="0"/>
            </a:spcBef>
            <a:spcAft>
              <a:spcPct val="20000"/>
            </a:spcAft>
            <a:buChar char="•"/>
          </a:pPr>
          <a:r>
            <a:rPr lang="en-US" sz="2200" kern="1200"/>
            <a:t>Cancer</a:t>
          </a:r>
        </a:p>
        <a:p>
          <a:pPr marL="228600" lvl="1" indent="-228600" algn="l" defTabSz="977900">
            <a:lnSpc>
              <a:spcPct val="90000"/>
            </a:lnSpc>
            <a:spcBef>
              <a:spcPct val="0"/>
            </a:spcBef>
            <a:spcAft>
              <a:spcPct val="20000"/>
            </a:spcAft>
            <a:buChar char="•"/>
          </a:pPr>
          <a:r>
            <a:rPr lang="en-US" sz="2200" kern="1200"/>
            <a:t>Deafness</a:t>
          </a:r>
        </a:p>
        <a:p>
          <a:pPr marL="228600" lvl="1" indent="-228600" algn="l" defTabSz="977900">
            <a:lnSpc>
              <a:spcPct val="90000"/>
            </a:lnSpc>
            <a:spcBef>
              <a:spcPct val="0"/>
            </a:spcBef>
            <a:spcAft>
              <a:spcPct val="20000"/>
            </a:spcAft>
            <a:buChar char="•"/>
          </a:pPr>
          <a:r>
            <a:rPr lang="en-US" sz="2200" kern="1200"/>
            <a:t>Hip dysplasia</a:t>
          </a:r>
        </a:p>
        <a:p>
          <a:pPr marL="228600" lvl="1" indent="-228600" algn="l" defTabSz="977900">
            <a:lnSpc>
              <a:spcPct val="90000"/>
            </a:lnSpc>
            <a:spcBef>
              <a:spcPct val="0"/>
            </a:spcBef>
            <a:spcAft>
              <a:spcPct val="20000"/>
            </a:spcAft>
            <a:buChar char="•"/>
          </a:pPr>
          <a:r>
            <a:rPr lang="en-US" sz="2200" kern="1200"/>
            <a:t>Osteoarthritis</a:t>
          </a:r>
        </a:p>
      </dsp:txBody>
      <dsp:txXfrm>
        <a:off x="0" y="1626696"/>
        <a:ext cx="4773168" cy="2260440"/>
      </dsp:txXfrm>
    </dsp:sp>
    <dsp:sp modelId="{A2417B91-F629-4372-9077-840CE8B93930}">
      <dsp:nvSpPr>
        <dsp:cNvPr id="0" name=""/>
        <dsp:cNvSpPr/>
      </dsp:nvSpPr>
      <dsp:spPr>
        <a:xfrm>
          <a:off x="0" y="3887136"/>
          <a:ext cx="4773168" cy="156633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1" kern="1200" dirty="0"/>
            <a:t>Give distinct clues for human genetics and treatments of humans as well as dogs</a:t>
          </a:r>
        </a:p>
      </dsp:txBody>
      <dsp:txXfrm>
        <a:off x="76462" y="3963598"/>
        <a:ext cx="4620244" cy="14134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0D931-E67B-4726-AD80-B7699392E725}">
      <dsp:nvSpPr>
        <dsp:cNvPr id="0" name=""/>
        <dsp:cNvSpPr/>
      </dsp:nvSpPr>
      <dsp:spPr>
        <a:xfrm>
          <a:off x="0" y="42695"/>
          <a:ext cx="4773168" cy="18696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Just beginning to investigate behavior of dogs across breeds</a:t>
          </a:r>
        </a:p>
      </dsp:txBody>
      <dsp:txXfrm>
        <a:off x="91269" y="133964"/>
        <a:ext cx="4590630" cy="1687122"/>
      </dsp:txXfrm>
    </dsp:sp>
    <dsp:sp modelId="{AADE8D6E-F768-491D-98B7-0E1183320EC4}">
      <dsp:nvSpPr>
        <dsp:cNvPr id="0" name=""/>
        <dsp:cNvSpPr/>
      </dsp:nvSpPr>
      <dsp:spPr>
        <a:xfrm>
          <a:off x="0" y="1912356"/>
          <a:ext cx="4773168" cy="168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548"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Examine how breed and behavior correlate</a:t>
          </a:r>
        </a:p>
        <a:p>
          <a:pPr marL="228600" lvl="1" indent="-228600" algn="l" defTabSz="1200150">
            <a:lnSpc>
              <a:spcPct val="90000"/>
            </a:lnSpc>
            <a:spcBef>
              <a:spcPct val="0"/>
            </a:spcBef>
            <a:spcAft>
              <a:spcPct val="20000"/>
            </a:spcAft>
            <a:buChar char="•"/>
          </a:pPr>
          <a:r>
            <a:rPr lang="en-US" sz="2700" kern="1200"/>
            <a:t>Examine how behavior disorders interact with breed</a:t>
          </a:r>
        </a:p>
      </dsp:txBody>
      <dsp:txXfrm>
        <a:off x="0" y="1912356"/>
        <a:ext cx="4773168" cy="1689120"/>
      </dsp:txXfrm>
    </dsp:sp>
    <dsp:sp modelId="{A2705452-B78F-4BE8-803F-145F6E4CD857}">
      <dsp:nvSpPr>
        <dsp:cNvPr id="0" name=""/>
        <dsp:cNvSpPr/>
      </dsp:nvSpPr>
      <dsp:spPr>
        <a:xfrm>
          <a:off x="0" y="3601476"/>
          <a:ext cx="4773168" cy="186966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OCD, separation anxiety, etc.</a:t>
          </a:r>
        </a:p>
      </dsp:txBody>
      <dsp:txXfrm>
        <a:off x="91269" y="3692745"/>
        <a:ext cx="4590630" cy="16871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6ACC4-9613-4AA2-9A5D-F9D2BF59DCB0}">
      <dsp:nvSpPr>
        <dsp:cNvPr id="0" name=""/>
        <dsp:cNvSpPr/>
      </dsp:nvSpPr>
      <dsp:spPr>
        <a:xfrm>
          <a:off x="0" y="46605"/>
          <a:ext cx="5175384" cy="104480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James Hsu and his colleagues at the Center for the Interaction of Animals and Society of the University of Pennsylvania [35], [36]. </a:t>
          </a:r>
        </a:p>
      </dsp:txBody>
      <dsp:txXfrm>
        <a:off x="51003" y="97608"/>
        <a:ext cx="5073378" cy="942803"/>
      </dsp:txXfrm>
    </dsp:sp>
    <dsp:sp modelId="{5A7D257B-76D2-42F2-8FBE-2E2D649B0695}">
      <dsp:nvSpPr>
        <dsp:cNvPr id="0" name=""/>
        <dsp:cNvSpPr/>
      </dsp:nvSpPr>
      <dsp:spPr>
        <a:xfrm>
          <a:off x="0" y="1146135"/>
          <a:ext cx="5175384" cy="1044809"/>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1" kern="1200" dirty="0"/>
            <a:t>The C-BARQ®: Canine Behavioral Assessment and Research Questionnaire</a:t>
          </a:r>
        </a:p>
      </dsp:txBody>
      <dsp:txXfrm>
        <a:off x="51003" y="1197138"/>
        <a:ext cx="5073378" cy="942803"/>
      </dsp:txXfrm>
    </dsp:sp>
    <dsp:sp modelId="{90391540-962F-4249-8B66-FE29D0D3062B}">
      <dsp:nvSpPr>
        <dsp:cNvPr id="0" name=""/>
        <dsp:cNvSpPr/>
      </dsp:nvSpPr>
      <dsp:spPr>
        <a:xfrm>
          <a:off x="0" y="2245665"/>
          <a:ext cx="5175384" cy="1044809"/>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Designed to provide dog owners and professionals with standardized evaluations of canine temperament and behavior.  </a:t>
          </a:r>
        </a:p>
      </dsp:txBody>
      <dsp:txXfrm>
        <a:off x="51003" y="2296668"/>
        <a:ext cx="5073378" cy="942803"/>
      </dsp:txXfrm>
    </dsp:sp>
    <dsp:sp modelId="{96D34D59-D479-47FE-9FC2-12A46AC7F834}">
      <dsp:nvSpPr>
        <dsp:cNvPr id="0" name=""/>
        <dsp:cNvSpPr/>
      </dsp:nvSpPr>
      <dsp:spPr>
        <a:xfrm>
          <a:off x="0" y="3345195"/>
          <a:ext cx="5175384" cy="1044809"/>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Undergone extensive testing to establish reliability and validity using large samples of many dog breeds </a:t>
          </a:r>
        </a:p>
      </dsp:txBody>
      <dsp:txXfrm>
        <a:off x="51003" y="3396198"/>
        <a:ext cx="5073378" cy="942803"/>
      </dsp:txXfrm>
    </dsp:sp>
    <dsp:sp modelId="{531C8459-ECF3-4299-94C3-02F656B841A9}">
      <dsp:nvSpPr>
        <dsp:cNvPr id="0" name=""/>
        <dsp:cNvSpPr/>
      </dsp:nvSpPr>
      <dsp:spPr>
        <a:xfrm>
          <a:off x="0" y="4444725"/>
          <a:ext cx="5175384" cy="104480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questions asked of dog owners target behavioral traits, aggression and general temperament of the dogs. </a:t>
          </a:r>
        </a:p>
      </dsp:txBody>
      <dsp:txXfrm>
        <a:off x="51003" y="4495728"/>
        <a:ext cx="5073378" cy="9428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F1B19-53E6-486A-B61F-8796202E94D5}">
      <dsp:nvSpPr>
        <dsp:cNvPr id="0" name=""/>
        <dsp:cNvSpPr/>
      </dsp:nvSpPr>
      <dsp:spPr>
        <a:xfrm>
          <a:off x="0" y="3197"/>
          <a:ext cx="5202814" cy="146717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101 items that ask owners to indicate how their dogs have responded “in the recent past” to a variety of environmental events and stimuli. </a:t>
          </a:r>
        </a:p>
      </dsp:txBody>
      <dsp:txXfrm>
        <a:off x="71621" y="74818"/>
        <a:ext cx="5059572" cy="1323931"/>
      </dsp:txXfrm>
    </dsp:sp>
    <dsp:sp modelId="{6254AD48-B70C-4DA1-8575-B6340144BE6E}">
      <dsp:nvSpPr>
        <dsp:cNvPr id="0" name=""/>
        <dsp:cNvSpPr/>
      </dsp:nvSpPr>
      <dsp:spPr>
        <a:xfrm>
          <a:off x="0" y="1474163"/>
          <a:ext cx="5202814" cy="846045"/>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Owners use a series of 0–4 rating scales. </a:t>
          </a:r>
        </a:p>
      </dsp:txBody>
      <dsp:txXfrm>
        <a:off x="41301" y="1515464"/>
        <a:ext cx="5120212" cy="763443"/>
      </dsp:txXfrm>
    </dsp:sp>
    <dsp:sp modelId="{641BC0EC-DAEA-4A3F-89FF-75C4EE7871AE}">
      <dsp:nvSpPr>
        <dsp:cNvPr id="0" name=""/>
        <dsp:cNvSpPr/>
      </dsp:nvSpPr>
      <dsp:spPr>
        <a:xfrm>
          <a:off x="0" y="2324002"/>
          <a:ext cx="5202814" cy="737416"/>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wording of individual rating scales differs depending on the questions. </a:t>
          </a:r>
        </a:p>
      </dsp:txBody>
      <dsp:txXfrm>
        <a:off x="35998" y="2360000"/>
        <a:ext cx="5130818" cy="665420"/>
      </dsp:txXfrm>
    </dsp:sp>
    <dsp:sp modelId="{37A71B69-784F-4389-BD4E-BBB9A462840C}">
      <dsp:nvSpPr>
        <dsp:cNvPr id="0" name=""/>
        <dsp:cNvSpPr/>
      </dsp:nvSpPr>
      <dsp:spPr>
        <a:xfrm>
          <a:off x="0" y="3065210"/>
          <a:ext cx="5202814" cy="1467173"/>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For example, Owners may be asked to note the</a:t>
          </a:r>
        </a:p>
        <a:p>
          <a:pPr marL="0" lvl="0" indent="0" algn="l" defTabSz="622300">
            <a:lnSpc>
              <a:spcPct val="90000"/>
            </a:lnSpc>
            <a:spcBef>
              <a:spcPct val="0"/>
            </a:spcBef>
            <a:spcAft>
              <a:spcPct val="35000"/>
            </a:spcAft>
            <a:buNone/>
          </a:pPr>
          <a:r>
            <a:rPr lang="en-US" sz="1400" kern="1200" dirty="0"/>
            <a:t>     Frequency of a behavior (0 = never, 1 = seldom, 2 = sometimes, 3 = usually, and 4 = always) </a:t>
          </a:r>
        </a:p>
        <a:p>
          <a:pPr marL="0" lvl="0" indent="0" algn="l" defTabSz="622300">
            <a:lnSpc>
              <a:spcPct val="90000"/>
            </a:lnSpc>
            <a:spcBef>
              <a:spcPct val="0"/>
            </a:spcBef>
            <a:spcAft>
              <a:spcPct val="35000"/>
            </a:spcAft>
            <a:buNone/>
          </a:pPr>
          <a:r>
            <a:rPr lang="en-US" sz="1400" kern="1200" dirty="0"/>
            <a:t>     Quality of the behavior (0 = no signs of the behavior, 1–3 =mild to moderate signs of the behavior, and 4 = severe signs of the behavior).  </a:t>
          </a:r>
        </a:p>
      </dsp:txBody>
      <dsp:txXfrm>
        <a:off x="71621" y="3136831"/>
        <a:ext cx="5059572" cy="1323931"/>
      </dsp:txXfrm>
    </dsp:sp>
    <dsp:sp modelId="{9281BD47-F907-4D8B-A091-F53663ADF484}">
      <dsp:nvSpPr>
        <dsp:cNvPr id="0" name=""/>
        <dsp:cNvSpPr/>
      </dsp:nvSpPr>
      <dsp:spPr>
        <a:xfrm>
          <a:off x="0" y="4532384"/>
          <a:ext cx="5202814" cy="21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89"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dsp:txBody>
      <dsp:txXfrm>
        <a:off x="0" y="4532384"/>
        <a:ext cx="5202814" cy="21806"/>
      </dsp:txXfrm>
    </dsp:sp>
    <dsp:sp modelId="{38559060-EBD3-465D-8011-CE6018A567C0}">
      <dsp:nvSpPr>
        <dsp:cNvPr id="0" name=""/>
        <dsp:cNvSpPr/>
      </dsp:nvSpPr>
      <dsp:spPr>
        <a:xfrm>
          <a:off x="0" y="4554191"/>
          <a:ext cx="5202814" cy="1467173"/>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 brief explanation is included for the qualitative items (e.g., “Typical signs of moderate aggression in dogs include barking, growling, and baring teeth. More serious aggression generally involves snapping, lunging, biting, or attempting to bite”.</a:t>
          </a:r>
        </a:p>
      </dsp:txBody>
      <dsp:txXfrm>
        <a:off x="71621" y="4625812"/>
        <a:ext cx="5059572" cy="13239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25D9F-3724-4A47-B60E-CF3FBA668AD5}">
      <dsp:nvSpPr>
        <dsp:cNvPr id="0" name=""/>
        <dsp:cNvSpPr/>
      </dsp:nvSpPr>
      <dsp:spPr>
        <a:xfrm>
          <a:off x="0" y="511201"/>
          <a:ext cx="4988440" cy="67532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5 main subscales: </a:t>
          </a:r>
          <a:endParaRPr lang="en-US" sz="1700" kern="1200"/>
        </a:p>
      </dsp:txBody>
      <dsp:txXfrm>
        <a:off x="32967" y="544168"/>
        <a:ext cx="4922506" cy="609393"/>
      </dsp:txXfrm>
    </dsp:sp>
    <dsp:sp modelId="{D31B8699-286E-4445-94FA-8C329BC8A8AB}">
      <dsp:nvSpPr>
        <dsp:cNvPr id="0" name=""/>
        <dsp:cNvSpPr/>
      </dsp:nvSpPr>
      <dsp:spPr>
        <a:xfrm>
          <a:off x="0" y="1186529"/>
          <a:ext cx="4988440"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38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Aggression</a:t>
          </a:r>
        </a:p>
        <a:p>
          <a:pPr marL="114300" lvl="1" indent="-114300" algn="l" defTabSz="577850">
            <a:lnSpc>
              <a:spcPct val="90000"/>
            </a:lnSpc>
            <a:spcBef>
              <a:spcPct val="0"/>
            </a:spcBef>
            <a:spcAft>
              <a:spcPct val="20000"/>
            </a:spcAft>
            <a:buChar char="•"/>
          </a:pPr>
          <a:r>
            <a:rPr lang="en-US" sz="1300" kern="1200"/>
            <a:t>Fear/anxiety </a:t>
          </a:r>
        </a:p>
        <a:p>
          <a:pPr marL="114300" lvl="1" indent="-114300" algn="l" defTabSz="577850">
            <a:lnSpc>
              <a:spcPct val="90000"/>
            </a:lnSpc>
            <a:spcBef>
              <a:spcPct val="0"/>
            </a:spcBef>
            <a:spcAft>
              <a:spcPct val="20000"/>
            </a:spcAft>
            <a:buChar char="•"/>
          </a:pPr>
          <a:r>
            <a:rPr lang="en-US" sz="1300" kern="1200"/>
            <a:t>Excitability</a:t>
          </a:r>
        </a:p>
        <a:p>
          <a:pPr marL="114300" lvl="1" indent="-114300" algn="l" defTabSz="577850">
            <a:lnSpc>
              <a:spcPct val="90000"/>
            </a:lnSpc>
            <a:spcBef>
              <a:spcPct val="0"/>
            </a:spcBef>
            <a:spcAft>
              <a:spcPct val="20000"/>
            </a:spcAft>
            <a:buChar char="•"/>
          </a:pPr>
          <a:r>
            <a:rPr lang="en-US" sz="1300" kern="1200"/>
            <a:t>Separation-related behavior </a:t>
          </a:r>
        </a:p>
        <a:p>
          <a:pPr marL="114300" lvl="1" indent="-114300" algn="l" defTabSz="577850">
            <a:lnSpc>
              <a:spcPct val="90000"/>
            </a:lnSpc>
            <a:spcBef>
              <a:spcPct val="0"/>
            </a:spcBef>
            <a:spcAft>
              <a:spcPct val="20000"/>
            </a:spcAft>
            <a:buChar char="•"/>
          </a:pPr>
          <a:r>
            <a:rPr lang="en-US" sz="1300" kern="1200"/>
            <a:t>Attachment</a:t>
          </a:r>
        </a:p>
      </dsp:txBody>
      <dsp:txXfrm>
        <a:off x="0" y="1186529"/>
        <a:ext cx="4988440" cy="1126080"/>
      </dsp:txXfrm>
    </dsp:sp>
    <dsp:sp modelId="{482E0A0C-3429-4A1F-A256-FD186ED47CC9}">
      <dsp:nvSpPr>
        <dsp:cNvPr id="0" name=""/>
        <dsp:cNvSpPr/>
      </dsp:nvSpPr>
      <dsp:spPr>
        <a:xfrm>
          <a:off x="0" y="2312609"/>
          <a:ext cx="4988440" cy="675327"/>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Other subscales include </a:t>
          </a:r>
          <a:endParaRPr lang="en-US" sz="1700" kern="1200"/>
        </a:p>
      </dsp:txBody>
      <dsp:txXfrm>
        <a:off x="32967" y="2345576"/>
        <a:ext cx="4922506" cy="609393"/>
      </dsp:txXfrm>
    </dsp:sp>
    <dsp:sp modelId="{99393BEF-8EF5-46CE-A524-54F9F6BBFDE5}">
      <dsp:nvSpPr>
        <dsp:cNvPr id="0" name=""/>
        <dsp:cNvSpPr/>
      </dsp:nvSpPr>
      <dsp:spPr>
        <a:xfrm>
          <a:off x="0" y="2987937"/>
          <a:ext cx="4988440"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38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Stranger-directed behavior</a:t>
          </a:r>
        </a:p>
        <a:p>
          <a:pPr marL="114300" lvl="1" indent="-114300" algn="l" defTabSz="577850">
            <a:lnSpc>
              <a:spcPct val="90000"/>
            </a:lnSpc>
            <a:spcBef>
              <a:spcPct val="0"/>
            </a:spcBef>
            <a:spcAft>
              <a:spcPct val="20000"/>
            </a:spcAft>
            <a:buChar char="•"/>
          </a:pPr>
          <a:r>
            <a:rPr lang="en-US" sz="1300" kern="1200"/>
            <a:t>Owner directed behavior</a:t>
          </a:r>
        </a:p>
        <a:p>
          <a:pPr marL="114300" lvl="1" indent="-114300" algn="l" defTabSz="577850">
            <a:lnSpc>
              <a:spcPct val="90000"/>
            </a:lnSpc>
            <a:spcBef>
              <a:spcPct val="0"/>
            </a:spcBef>
            <a:spcAft>
              <a:spcPct val="20000"/>
            </a:spcAft>
            <a:buChar char="•"/>
          </a:pPr>
          <a:r>
            <a:rPr lang="en-US" sz="1300" kern="1200"/>
            <a:t>Object-directed behavior. </a:t>
          </a:r>
        </a:p>
      </dsp:txBody>
      <dsp:txXfrm>
        <a:off x="0" y="2987937"/>
        <a:ext cx="4988440" cy="668609"/>
      </dsp:txXfrm>
    </dsp:sp>
    <dsp:sp modelId="{234570EA-BACD-4092-B354-9797D682204D}">
      <dsp:nvSpPr>
        <dsp:cNvPr id="0" name=""/>
        <dsp:cNvSpPr/>
      </dsp:nvSpPr>
      <dsp:spPr>
        <a:xfrm>
          <a:off x="0" y="3656547"/>
          <a:ext cx="4988440" cy="675327"/>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Additional items on the questionnaire evaluate trainability </a:t>
          </a:r>
        </a:p>
      </dsp:txBody>
      <dsp:txXfrm>
        <a:off x="32967" y="3689514"/>
        <a:ext cx="4922506" cy="609393"/>
      </dsp:txXfrm>
    </dsp:sp>
    <dsp:sp modelId="{D11EC3BC-232B-4B35-8EED-4BC324D727E4}">
      <dsp:nvSpPr>
        <dsp:cNvPr id="0" name=""/>
        <dsp:cNvSpPr/>
      </dsp:nvSpPr>
      <dsp:spPr>
        <a:xfrm>
          <a:off x="0" y="4380834"/>
          <a:ext cx="4988440" cy="67532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Also a subset of 21 items that appear to predict canine behavior but do not load on the main 5 subscales.</a:t>
          </a:r>
        </a:p>
      </dsp:txBody>
      <dsp:txXfrm>
        <a:off x="32967" y="4413801"/>
        <a:ext cx="4922506" cy="6093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AF38-43BF-4024-96E5-CBEF844058EE}">
      <dsp:nvSpPr>
        <dsp:cNvPr id="0" name=""/>
        <dsp:cNvSpPr/>
      </dsp:nvSpPr>
      <dsp:spPr>
        <a:xfrm>
          <a:off x="608" y="1240018"/>
          <a:ext cx="2374867" cy="14249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Examine behavior across different populations of dogs</a:t>
          </a:r>
        </a:p>
      </dsp:txBody>
      <dsp:txXfrm>
        <a:off x="608" y="1240018"/>
        <a:ext cx="2374867" cy="1424920"/>
      </dsp:txXfrm>
    </dsp:sp>
    <dsp:sp modelId="{A4CED819-8E0F-49FE-B9B5-C19AC3E19734}">
      <dsp:nvSpPr>
        <dsp:cNvPr id="0" name=""/>
        <dsp:cNvSpPr/>
      </dsp:nvSpPr>
      <dsp:spPr>
        <a:xfrm>
          <a:off x="2612963" y="1240018"/>
          <a:ext cx="2374867" cy="14249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Predict which breeds might be prone to particular behavioral issues</a:t>
          </a:r>
        </a:p>
      </dsp:txBody>
      <dsp:txXfrm>
        <a:off x="2612963" y="1240018"/>
        <a:ext cx="2374867" cy="1424920"/>
      </dsp:txXfrm>
    </dsp:sp>
    <dsp:sp modelId="{19232E52-C441-4485-A8FF-BB76C4BCB982}">
      <dsp:nvSpPr>
        <dsp:cNvPr id="0" name=""/>
        <dsp:cNvSpPr/>
      </dsp:nvSpPr>
      <dsp:spPr>
        <a:xfrm>
          <a:off x="608" y="2902425"/>
          <a:ext cx="2374867" cy="142492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Genetics studies as well!</a:t>
          </a:r>
        </a:p>
      </dsp:txBody>
      <dsp:txXfrm>
        <a:off x="608" y="2902425"/>
        <a:ext cx="2374867" cy="1424920"/>
      </dsp:txXfrm>
    </dsp:sp>
    <dsp:sp modelId="{DCD57905-5AC6-4F43-B168-A9D59A3A03C2}">
      <dsp:nvSpPr>
        <dsp:cNvPr id="0" name=""/>
        <dsp:cNvSpPr/>
      </dsp:nvSpPr>
      <dsp:spPr>
        <a:xfrm>
          <a:off x="2612963" y="2902425"/>
          <a:ext cx="2374867" cy="142492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We have used it in our lab to examine deaf vs. hearing dogs</a:t>
          </a:r>
        </a:p>
      </dsp:txBody>
      <dsp:txXfrm>
        <a:off x="2612963" y="2902425"/>
        <a:ext cx="2374867" cy="14249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98EDF-96C2-431C-BFE3-0F0293FF504E}" type="datetimeFigureOut">
              <a:rPr lang="en-US" smtClean="0"/>
              <a:t>11/27/2022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6C62E-AB1C-4595-964B-54666B16CD4E}" type="slidenum">
              <a:rPr lang="en-US" smtClean="0"/>
              <a:t>‹#›</a:t>
            </a:fld>
            <a:endParaRPr lang="en-US"/>
          </a:p>
        </p:txBody>
      </p:sp>
    </p:spTree>
    <p:extLst>
      <p:ext uri="{BB962C8B-B14F-4D97-AF65-F5344CB8AC3E}">
        <p14:creationId xmlns:p14="http://schemas.microsoft.com/office/powerpoint/2010/main" val="140714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serves such as lethal whites and deaf dogs forever,</a:t>
            </a:r>
            <a:r>
              <a:rPr lang="en-US" baseline="0" dirty="0"/>
              <a:t> as well as informational websites that give training and general care tips regarding deaf and blind dogs are beginning to proliferate. Because of the internet, owners are able to share information and identify deaf, blind or deaf/blind dogs in need of rescue. </a:t>
            </a:r>
            <a:endParaRPr lang="en-US" dirty="0"/>
          </a:p>
        </p:txBody>
      </p:sp>
      <p:sp>
        <p:nvSpPr>
          <p:cNvPr id="4" name="Slide Number Placeholder 3"/>
          <p:cNvSpPr>
            <a:spLocks noGrp="1"/>
          </p:cNvSpPr>
          <p:nvPr>
            <p:ph type="sldNum" sz="quarter" idx="10"/>
          </p:nvPr>
        </p:nvSpPr>
        <p:spPr/>
        <p:txBody>
          <a:bodyPr/>
          <a:lstStyle/>
          <a:p>
            <a:fld id="{C71DB50E-88FB-452A-B574-7D95F12BAE39}" type="slidenum">
              <a:rPr lang="en-US" smtClean="0"/>
              <a:t>16</a:t>
            </a:fld>
            <a:endParaRPr lang="en-US"/>
          </a:p>
        </p:txBody>
      </p:sp>
    </p:spTree>
    <p:extLst>
      <p:ext uri="{BB962C8B-B14F-4D97-AF65-F5344CB8AC3E}">
        <p14:creationId xmlns:p14="http://schemas.microsoft.com/office/powerpoint/2010/main" val="2332130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25</a:t>
            </a:fld>
            <a:endParaRPr lang="en-US"/>
          </a:p>
        </p:txBody>
      </p:sp>
    </p:spTree>
    <p:extLst>
      <p:ext uri="{BB962C8B-B14F-4D97-AF65-F5344CB8AC3E}">
        <p14:creationId xmlns:p14="http://schemas.microsoft.com/office/powerpoint/2010/main" val="4041968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26</a:t>
            </a:fld>
            <a:endParaRPr lang="en-US"/>
          </a:p>
        </p:txBody>
      </p:sp>
    </p:spTree>
    <p:extLst>
      <p:ext uri="{BB962C8B-B14F-4D97-AF65-F5344CB8AC3E}">
        <p14:creationId xmlns:p14="http://schemas.microsoft.com/office/powerpoint/2010/main" val="1775969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27</a:t>
            </a:fld>
            <a:endParaRPr lang="en-US"/>
          </a:p>
        </p:txBody>
      </p:sp>
    </p:spTree>
    <p:extLst>
      <p:ext uri="{BB962C8B-B14F-4D97-AF65-F5344CB8AC3E}">
        <p14:creationId xmlns:p14="http://schemas.microsoft.com/office/powerpoint/2010/main" val="926677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28</a:t>
            </a:fld>
            <a:endParaRPr lang="en-US"/>
          </a:p>
        </p:txBody>
      </p:sp>
    </p:spTree>
    <p:extLst>
      <p:ext uri="{BB962C8B-B14F-4D97-AF65-F5344CB8AC3E}">
        <p14:creationId xmlns:p14="http://schemas.microsoft.com/office/powerpoint/2010/main" val="55076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30</a:t>
            </a:fld>
            <a:endParaRPr lang="en-US"/>
          </a:p>
        </p:txBody>
      </p:sp>
    </p:spTree>
    <p:extLst>
      <p:ext uri="{BB962C8B-B14F-4D97-AF65-F5344CB8AC3E}">
        <p14:creationId xmlns:p14="http://schemas.microsoft.com/office/powerpoint/2010/main" val="662725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31</a:t>
            </a:fld>
            <a:endParaRPr lang="en-US"/>
          </a:p>
        </p:txBody>
      </p:sp>
    </p:spTree>
    <p:extLst>
      <p:ext uri="{BB962C8B-B14F-4D97-AF65-F5344CB8AC3E}">
        <p14:creationId xmlns:p14="http://schemas.microsoft.com/office/powerpoint/2010/main" val="2799609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32</a:t>
            </a:fld>
            <a:endParaRPr lang="en-US"/>
          </a:p>
        </p:txBody>
      </p:sp>
    </p:spTree>
    <p:extLst>
      <p:ext uri="{BB962C8B-B14F-4D97-AF65-F5344CB8AC3E}">
        <p14:creationId xmlns:p14="http://schemas.microsoft.com/office/powerpoint/2010/main" val="4111827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33</a:t>
            </a:fld>
            <a:endParaRPr lang="en-US"/>
          </a:p>
        </p:txBody>
      </p:sp>
    </p:spTree>
    <p:extLst>
      <p:ext uri="{BB962C8B-B14F-4D97-AF65-F5344CB8AC3E}">
        <p14:creationId xmlns:p14="http://schemas.microsoft.com/office/powerpoint/2010/main" val="2139250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34</a:t>
            </a:fld>
            <a:endParaRPr lang="en-US"/>
          </a:p>
        </p:txBody>
      </p:sp>
    </p:spTree>
    <p:extLst>
      <p:ext uri="{BB962C8B-B14F-4D97-AF65-F5344CB8AC3E}">
        <p14:creationId xmlns:p14="http://schemas.microsoft.com/office/powerpoint/2010/main" val="3181837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35</a:t>
            </a:fld>
            <a:endParaRPr lang="en-US"/>
          </a:p>
        </p:txBody>
      </p:sp>
    </p:spTree>
    <p:extLst>
      <p:ext uri="{BB962C8B-B14F-4D97-AF65-F5344CB8AC3E}">
        <p14:creationId xmlns:p14="http://schemas.microsoft.com/office/powerpoint/2010/main" val="1393506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serves such as lethal whites and deaf dogs forever,</a:t>
            </a:r>
            <a:r>
              <a:rPr lang="en-US" baseline="0" dirty="0"/>
              <a:t> as well as informational websites that give training and general care tips regarding deaf and blind dogs are beginning to proliferate. Because of the internet, owners are able to share information and identify deaf, blind or deaf/blind dogs in need of rescue. </a:t>
            </a:r>
            <a:endParaRPr lang="en-US" dirty="0"/>
          </a:p>
        </p:txBody>
      </p:sp>
      <p:sp>
        <p:nvSpPr>
          <p:cNvPr id="4" name="Slide Number Placeholder 3"/>
          <p:cNvSpPr>
            <a:spLocks noGrp="1"/>
          </p:cNvSpPr>
          <p:nvPr>
            <p:ph type="sldNum" sz="quarter" idx="10"/>
          </p:nvPr>
        </p:nvSpPr>
        <p:spPr/>
        <p:txBody>
          <a:bodyPr/>
          <a:lstStyle/>
          <a:p>
            <a:fld id="{C71DB50E-88FB-452A-B574-7D95F12BAE39}" type="slidenum">
              <a:rPr lang="en-US" smtClean="0"/>
              <a:t>17</a:t>
            </a:fld>
            <a:endParaRPr lang="en-US"/>
          </a:p>
        </p:txBody>
      </p:sp>
    </p:spTree>
    <p:extLst>
      <p:ext uri="{BB962C8B-B14F-4D97-AF65-F5344CB8AC3E}">
        <p14:creationId xmlns:p14="http://schemas.microsoft.com/office/powerpoint/2010/main" val="2827897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36</a:t>
            </a:fld>
            <a:endParaRPr lang="en-US"/>
          </a:p>
        </p:txBody>
      </p:sp>
    </p:spTree>
    <p:extLst>
      <p:ext uri="{BB962C8B-B14F-4D97-AF65-F5344CB8AC3E}">
        <p14:creationId xmlns:p14="http://schemas.microsoft.com/office/powerpoint/2010/main" val="2877849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37</a:t>
            </a:fld>
            <a:endParaRPr lang="en-US"/>
          </a:p>
        </p:txBody>
      </p:sp>
    </p:spTree>
    <p:extLst>
      <p:ext uri="{BB962C8B-B14F-4D97-AF65-F5344CB8AC3E}">
        <p14:creationId xmlns:p14="http://schemas.microsoft.com/office/powerpoint/2010/main" val="799010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38</a:t>
            </a:fld>
            <a:endParaRPr lang="en-US"/>
          </a:p>
        </p:txBody>
      </p:sp>
    </p:spTree>
    <p:extLst>
      <p:ext uri="{BB962C8B-B14F-4D97-AF65-F5344CB8AC3E}">
        <p14:creationId xmlns:p14="http://schemas.microsoft.com/office/powerpoint/2010/main" val="1035824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39</a:t>
            </a:fld>
            <a:endParaRPr lang="en-US"/>
          </a:p>
        </p:txBody>
      </p:sp>
    </p:spTree>
    <p:extLst>
      <p:ext uri="{BB962C8B-B14F-4D97-AF65-F5344CB8AC3E}">
        <p14:creationId xmlns:p14="http://schemas.microsoft.com/office/powerpoint/2010/main" val="1199968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40</a:t>
            </a:fld>
            <a:endParaRPr lang="en-US"/>
          </a:p>
        </p:txBody>
      </p:sp>
    </p:spTree>
    <p:extLst>
      <p:ext uri="{BB962C8B-B14F-4D97-AF65-F5344CB8AC3E}">
        <p14:creationId xmlns:p14="http://schemas.microsoft.com/office/powerpoint/2010/main" val="1929643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41</a:t>
            </a:fld>
            <a:endParaRPr lang="en-US"/>
          </a:p>
        </p:txBody>
      </p:sp>
    </p:spTree>
    <p:extLst>
      <p:ext uri="{BB962C8B-B14F-4D97-AF65-F5344CB8AC3E}">
        <p14:creationId xmlns:p14="http://schemas.microsoft.com/office/powerpoint/2010/main" val="1552324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42</a:t>
            </a:fld>
            <a:endParaRPr lang="en-US"/>
          </a:p>
        </p:txBody>
      </p:sp>
    </p:spTree>
    <p:extLst>
      <p:ext uri="{BB962C8B-B14F-4D97-AF65-F5344CB8AC3E}">
        <p14:creationId xmlns:p14="http://schemas.microsoft.com/office/powerpoint/2010/main" val="648248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43</a:t>
            </a:fld>
            <a:endParaRPr lang="en-US"/>
          </a:p>
        </p:txBody>
      </p:sp>
    </p:spTree>
    <p:extLst>
      <p:ext uri="{BB962C8B-B14F-4D97-AF65-F5344CB8AC3E}">
        <p14:creationId xmlns:p14="http://schemas.microsoft.com/office/powerpoint/2010/main" val="1277841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1DB50E-88FB-452A-B574-7D95F12BAE39}" type="slidenum">
              <a:rPr lang="en-US" smtClean="0"/>
              <a:t>44</a:t>
            </a:fld>
            <a:endParaRPr lang="en-US"/>
          </a:p>
        </p:txBody>
      </p:sp>
    </p:spTree>
    <p:extLst>
      <p:ext uri="{BB962C8B-B14F-4D97-AF65-F5344CB8AC3E}">
        <p14:creationId xmlns:p14="http://schemas.microsoft.com/office/powerpoint/2010/main" val="3322675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45</a:t>
            </a:fld>
            <a:endParaRPr lang="en-US"/>
          </a:p>
        </p:txBody>
      </p:sp>
    </p:spTree>
    <p:extLst>
      <p:ext uri="{BB962C8B-B14F-4D97-AF65-F5344CB8AC3E}">
        <p14:creationId xmlns:p14="http://schemas.microsoft.com/office/powerpoint/2010/main" val="1772206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Deaf</a:t>
            </a:r>
            <a:r>
              <a:rPr lang="en-US" baseline="0" dirty="0"/>
              <a:t> dogs are unable to hear warning growls or other verbal signals provided by older dogs or other pups and thus may play too roughly or not back off when taking a food or toy item. Similarly, blind dogs do not process the nonverbal signaling provided by a typical dog.</a:t>
            </a:r>
            <a:endParaRPr lang="en-US" dirty="0"/>
          </a:p>
        </p:txBody>
      </p:sp>
      <p:sp>
        <p:nvSpPr>
          <p:cNvPr id="4" name="Slide Number Placeholder 3"/>
          <p:cNvSpPr>
            <a:spLocks noGrp="1"/>
          </p:cNvSpPr>
          <p:nvPr>
            <p:ph type="sldNum" sz="quarter" idx="10"/>
          </p:nvPr>
        </p:nvSpPr>
        <p:spPr/>
        <p:txBody>
          <a:bodyPr/>
          <a:lstStyle/>
          <a:p>
            <a:fld id="{C71DB50E-88FB-452A-B574-7D95F12BAE39}" type="slidenum">
              <a:rPr lang="en-US" smtClean="0"/>
              <a:t>18</a:t>
            </a:fld>
            <a:endParaRPr lang="en-US"/>
          </a:p>
        </p:txBody>
      </p:sp>
    </p:spTree>
    <p:extLst>
      <p:ext uri="{BB962C8B-B14F-4D97-AF65-F5344CB8AC3E}">
        <p14:creationId xmlns:p14="http://schemas.microsoft.com/office/powerpoint/2010/main" val="257598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46</a:t>
            </a:fld>
            <a:endParaRPr lang="en-US"/>
          </a:p>
        </p:txBody>
      </p:sp>
    </p:spTree>
    <p:extLst>
      <p:ext uri="{BB962C8B-B14F-4D97-AF65-F5344CB8AC3E}">
        <p14:creationId xmlns:p14="http://schemas.microsoft.com/office/powerpoint/2010/main" val="4125790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47</a:t>
            </a:fld>
            <a:endParaRPr lang="en-US"/>
          </a:p>
        </p:txBody>
      </p:sp>
    </p:spTree>
    <p:extLst>
      <p:ext uri="{BB962C8B-B14F-4D97-AF65-F5344CB8AC3E}">
        <p14:creationId xmlns:p14="http://schemas.microsoft.com/office/powerpoint/2010/main" val="158427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Deaf</a:t>
            </a:r>
            <a:r>
              <a:rPr lang="en-US" baseline="0" dirty="0"/>
              <a:t> dogs are unable to hear warning growls or other verbal signals provided by older dogs or other pups and thus may play too roughly or not back off when taking a food or toy item. Similarly, blind dogs do not process the nonverbal signaling provided by a typical dog.</a:t>
            </a:r>
            <a:endParaRPr lang="en-US" dirty="0"/>
          </a:p>
        </p:txBody>
      </p:sp>
      <p:sp>
        <p:nvSpPr>
          <p:cNvPr id="4" name="Slide Number Placeholder 3"/>
          <p:cNvSpPr>
            <a:spLocks noGrp="1"/>
          </p:cNvSpPr>
          <p:nvPr>
            <p:ph type="sldNum" sz="quarter" idx="10"/>
          </p:nvPr>
        </p:nvSpPr>
        <p:spPr/>
        <p:txBody>
          <a:bodyPr/>
          <a:lstStyle/>
          <a:p>
            <a:fld id="{C71DB50E-88FB-452A-B574-7D95F12BAE39}" type="slidenum">
              <a:rPr lang="en-US" smtClean="0"/>
              <a:t>19</a:t>
            </a:fld>
            <a:endParaRPr lang="en-US"/>
          </a:p>
        </p:txBody>
      </p:sp>
    </p:spTree>
    <p:extLst>
      <p:ext uri="{BB962C8B-B14F-4D97-AF65-F5344CB8AC3E}">
        <p14:creationId xmlns:p14="http://schemas.microsoft.com/office/powerpoint/2010/main" val="3246012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20</a:t>
            </a:fld>
            <a:endParaRPr lang="en-US"/>
          </a:p>
        </p:txBody>
      </p:sp>
    </p:spTree>
    <p:extLst>
      <p:ext uri="{BB962C8B-B14F-4D97-AF65-F5344CB8AC3E}">
        <p14:creationId xmlns:p14="http://schemas.microsoft.com/office/powerpoint/2010/main" val="30267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both undergraduate</a:t>
            </a:r>
            <a:r>
              <a:rPr lang="en-US" baseline="0" dirty="0"/>
              <a:t> research assistants and I teach an operant conditioning course in which students work with the deaf/blind dogs, as well as dogs with behavioral issues from our local rescue agencies.</a:t>
            </a:r>
            <a:endParaRPr lang="en-US" dirty="0"/>
          </a:p>
        </p:txBody>
      </p:sp>
      <p:sp>
        <p:nvSpPr>
          <p:cNvPr id="4" name="Slide Number Placeholder 3"/>
          <p:cNvSpPr>
            <a:spLocks noGrp="1"/>
          </p:cNvSpPr>
          <p:nvPr>
            <p:ph type="sldNum" sz="quarter" idx="10"/>
          </p:nvPr>
        </p:nvSpPr>
        <p:spPr/>
        <p:txBody>
          <a:bodyPr/>
          <a:lstStyle/>
          <a:p>
            <a:fld id="{C71DB50E-88FB-452A-B574-7D95F12BAE39}" type="slidenum">
              <a:rPr lang="en-US" smtClean="0"/>
              <a:t>21</a:t>
            </a:fld>
            <a:endParaRPr lang="en-US"/>
          </a:p>
        </p:txBody>
      </p:sp>
    </p:spTree>
    <p:extLst>
      <p:ext uri="{BB962C8B-B14F-4D97-AF65-F5344CB8AC3E}">
        <p14:creationId xmlns:p14="http://schemas.microsoft.com/office/powerpoint/2010/main" val="2955993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CBARQ = canine</a:t>
            </a:r>
            <a:r>
              <a:rPr lang="en-US" baseline="0" dirty="0"/>
              <a:t> behavioral assessment research </a:t>
            </a:r>
            <a:r>
              <a:rPr lang="en-US" baseline="0" dirty="0" err="1"/>
              <a:t>questionaire</a:t>
            </a:r>
            <a:r>
              <a:rPr lang="en-US" baseline="0" dirty="0"/>
              <a:t>; developed by James Hsu and James </a:t>
            </a:r>
            <a:r>
              <a:rPr lang="en-US" baseline="0" dirty="0" err="1"/>
              <a:t>Serpell</a:t>
            </a:r>
            <a:r>
              <a:rPr lang="en-US" baseline="0" dirty="0"/>
              <a:t> at the University of Pennsylvania vet school</a:t>
            </a:r>
          </a:p>
          <a:p>
            <a:endParaRPr lang="en-US" dirty="0"/>
          </a:p>
        </p:txBody>
      </p:sp>
      <p:sp>
        <p:nvSpPr>
          <p:cNvPr id="4" name="Slide Number Placeholder 3"/>
          <p:cNvSpPr>
            <a:spLocks noGrp="1"/>
          </p:cNvSpPr>
          <p:nvPr>
            <p:ph type="sldNum" sz="quarter" idx="10"/>
          </p:nvPr>
        </p:nvSpPr>
        <p:spPr/>
        <p:txBody>
          <a:bodyPr/>
          <a:lstStyle/>
          <a:p>
            <a:fld id="{C71DB50E-88FB-452A-B574-7D95F12BAE39}" type="slidenum">
              <a:rPr lang="en-US" smtClean="0"/>
              <a:t>22</a:t>
            </a:fld>
            <a:endParaRPr lang="en-US"/>
          </a:p>
        </p:txBody>
      </p:sp>
    </p:spTree>
    <p:extLst>
      <p:ext uri="{BB962C8B-B14F-4D97-AF65-F5344CB8AC3E}">
        <p14:creationId xmlns:p14="http://schemas.microsoft.com/office/powerpoint/2010/main" val="1051122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23</a:t>
            </a:fld>
            <a:endParaRPr lang="en-US"/>
          </a:p>
        </p:txBody>
      </p:sp>
    </p:spTree>
    <p:extLst>
      <p:ext uri="{BB962C8B-B14F-4D97-AF65-F5344CB8AC3E}">
        <p14:creationId xmlns:p14="http://schemas.microsoft.com/office/powerpoint/2010/main" val="2530429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DB50E-88FB-452A-B574-7D95F12BAE39}" type="slidenum">
              <a:rPr lang="en-US" smtClean="0"/>
              <a:t>24</a:t>
            </a:fld>
            <a:endParaRPr lang="en-US"/>
          </a:p>
        </p:txBody>
      </p:sp>
    </p:spTree>
    <p:extLst>
      <p:ext uri="{BB962C8B-B14F-4D97-AF65-F5344CB8AC3E}">
        <p14:creationId xmlns:p14="http://schemas.microsoft.com/office/powerpoint/2010/main" val="3048690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5DB4C2-B367-4D40-B601-FBC2E8A2D813}"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35675-17B5-4C1F-941C-73268C05110A}" type="slidenum">
              <a:rPr lang="en-US" smtClean="0"/>
              <a:t>‹#›</a:t>
            </a:fld>
            <a:endParaRPr lang="en-US"/>
          </a:p>
        </p:txBody>
      </p:sp>
    </p:spTree>
    <p:extLst>
      <p:ext uri="{BB962C8B-B14F-4D97-AF65-F5344CB8AC3E}">
        <p14:creationId xmlns:p14="http://schemas.microsoft.com/office/powerpoint/2010/main" val="66228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DB4C2-B367-4D40-B601-FBC2E8A2D813}"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35675-17B5-4C1F-941C-73268C05110A}" type="slidenum">
              <a:rPr lang="en-US" smtClean="0"/>
              <a:t>‹#›</a:t>
            </a:fld>
            <a:endParaRPr lang="en-US"/>
          </a:p>
        </p:txBody>
      </p:sp>
    </p:spTree>
    <p:extLst>
      <p:ext uri="{BB962C8B-B14F-4D97-AF65-F5344CB8AC3E}">
        <p14:creationId xmlns:p14="http://schemas.microsoft.com/office/powerpoint/2010/main" val="16912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DB4C2-B367-4D40-B601-FBC2E8A2D813}"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35675-17B5-4C1F-941C-73268C05110A}" type="slidenum">
              <a:rPr lang="en-US" smtClean="0"/>
              <a:t>‹#›</a:t>
            </a:fld>
            <a:endParaRPr lang="en-US"/>
          </a:p>
        </p:txBody>
      </p:sp>
    </p:spTree>
    <p:extLst>
      <p:ext uri="{BB962C8B-B14F-4D97-AF65-F5344CB8AC3E}">
        <p14:creationId xmlns:p14="http://schemas.microsoft.com/office/powerpoint/2010/main" val="319519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DB4C2-B367-4D40-B601-FBC2E8A2D813}"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35675-17B5-4C1F-941C-73268C05110A}" type="slidenum">
              <a:rPr lang="en-US" smtClean="0"/>
              <a:t>‹#›</a:t>
            </a:fld>
            <a:endParaRPr lang="en-US"/>
          </a:p>
        </p:txBody>
      </p:sp>
    </p:spTree>
    <p:extLst>
      <p:ext uri="{BB962C8B-B14F-4D97-AF65-F5344CB8AC3E}">
        <p14:creationId xmlns:p14="http://schemas.microsoft.com/office/powerpoint/2010/main" val="307566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5DB4C2-B367-4D40-B601-FBC2E8A2D813}"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35675-17B5-4C1F-941C-73268C05110A}" type="slidenum">
              <a:rPr lang="en-US" smtClean="0"/>
              <a:t>‹#›</a:t>
            </a:fld>
            <a:endParaRPr lang="en-US"/>
          </a:p>
        </p:txBody>
      </p:sp>
    </p:spTree>
    <p:extLst>
      <p:ext uri="{BB962C8B-B14F-4D97-AF65-F5344CB8AC3E}">
        <p14:creationId xmlns:p14="http://schemas.microsoft.com/office/powerpoint/2010/main" val="888326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5DB4C2-B367-4D40-B601-FBC2E8A2D813}"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35675-17B5-4C1F-941C-73268C05110A}" type="slidenum">
              <a:rPr lang="en-US" smtClean="0"/>
              <a:t>‹#›</a:t>
            </a:fld>
            <a:endParaRPr lang="en-US"/>
          </a:p>
        </p:txBody>
      </p:sp>
    </p:spTree>
    <p:extLst>
      <p:ext uri="{BB962C8B-B14F-4D97-AF65-F5344CB8AC3E}">
        <p14:creationId xmlns:p14="http://schemas.microsoft.com/office/powerpoint/2010/main" val="4176481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5DB4C2-B367-4D40-B601-FBC2E8A2D813}" type="datetimeFigureOut">
              <a:rPr lang="en-US" smtClean="0"/>
              <a:t>11/27/2022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35675-17B5-4C1F-941C-73268C05110A}" type="slidenum">
              <a:rPr lang="en-US" smtClean="0"/>
              <a:t>‹#›</a:t>
            </a:fld>
            <a:endParaRPr lang="en-US"/>
          </a:p>
        </p:txBody>
      </p:sp>
    </p:spTree>
    <p:extLst>
      <p:ext uri="{BB962C8B-B14F-4D97-AF65-F5344CB8AC3E}">
        <p14:creationId xmlns:p14="http://schemas.microsoft.com/office/powerpoint/2010/main" val="234679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5DB4C2-B367-4D40-B601-FBC2E8A2D813}" type="datetimeFigureOut">
              <a:rPr lang="en-US" smtClean="0"/>
              <a:t>11/27/2022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35675-17B5-4C1F-941C-73268C05110A}" type="slidenum">
              <a:rPr lang="en-US" smtClean="0"/>
              <a:t>‹#›</a:t>
            </a:fld>
            <a:endParaRPr lang="en-US"/>
          </a:p>
        </p:txBody>
      </p:sp>
    </p:spTree>
    <p:extLst>
      <p:ext uri="{BB962C8B-B14F-4D97-AF65-F5344CB8AC3E}">
        <p14:creationId xmlns:p14="http://schemas.microsoft.com/office/powerpoint/2010/main" val="286343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DB4C2-B367-4D40-B601-FBC2E8A2D813}" type="datetimeFigureOut">
              <a:rPr lang="en-US" smtClean="0"/>
              <a:t>11/27/2022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35675-17B5-4C1F-941C-73268C05110A}" type="slidenum">
              <a:rPr lang="en-US" smtClean="0"/>
              <a:t>‹#›</a:t>
            </a:fld>
            <a:endParaRPr lang="en-US"/>
          </a:p>
        </p:txBody>
      </p:sp>
    </p:spTree>
    <p:extLst>
      <p:ext uri="{BB962C8B-B14F-4D97-AF65-F5344CB8AC3E}">
        <p14:creationId xmlns:p14="http://schemas.microsoft.com/office/powerpoint/2010/main" val="212639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5DB4C2-B367-4D40-B601-FBC2E8A2D813}"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35675-17B5-4C1F-941C-73268C05110A}" type="slidenum">
              <a:rPr lang="en-US" smtClean="0"/>
              <a:t>‹#›</a:t>
            </a:fld>
            <a:endParaRPr lang="en-US"/>
          </a:p>
        </p:txBody>
      </p:sp>
    </p:spTree>
    <p:extLst>
      <p:ext uri="{BB962C8B-B14F-4D97-AF65-F5344CB8AC3E}">
        <p14:creationId xmlns:p14="http://schemas.microsoft.com/office/powerpoint/2010/main" val="8293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5DB4C2-B367-4D40-B601-FBC2E8A2D813}"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35675-17B5-4C1F-941C-73268C05110A}" type="slidenum">
              <a:rPr lang="en-US" smtClean="0"/>
              <a:t>‹#›</a:t>
            </a:fld>
            <a:endParaRPr lang="en-US"/>
          </a:p>
        </p:txBody>
      </p:sp>
    </p:spTree>
    <p:extLst>
      <p:ext uri="{BB962C8B-B14F-4D97-AF65-F5344CB8AC3E}">
        <p14:creationId xmlns:p14="http://schemas.microsoft.com/office/powerpoint/2010/main" val="295891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DB4C2-B367-4D40-B601-FBC2E8A2D813}" type="datetimeFigureOut">
              <a:rPr lang="en-US" smtClean="0"/>
              <a:t>11/27/2022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35675-17B5-4C1F-941C-73268C05110A}" type="slidenum">
              <a:rPr lang="en-US" smtClean="0"/>
              <a:t>‹#›</a:t>
            </a:fld>
            <a:endParaRPr lang="en-US"/>
          </a:p>
        </p:txBody>
      </p:sp>
    </p:spTree>
    <p:extLst>
      <p:ext uri="{BB962C8B-B14F-4D97-AF65-F5344CB8AC3E}">
        <p14:creationId xmlns:p14="http://schemas.microsoft.com/office/powerpoint/2010/main" val="3759628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oleObject" Target="../embeddings/oleObject7.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9.emf"/><Relationship Id="rId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4.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20.wmf"/><Relationship Id="rId4" Type="http://schemas.openxmlformats.org/officeDocument/2006/relationships/oleObject" Target="../embeddings/oleObject9.bin"/><Relationship Id="rId9" Type="http://schemas.openxmlformats.org/officeDocument/2006/relationships/image" Target="../media/image22.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3.wmf"/><Relationship Id="rId4" Type="http://schemas.openxmlformats.org/officeDocument/2006/relationships/oleObject" Target="../embeddings/oleObject12.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98460" y="1783959"/>
            <a:ext cx="3065480" cy="2889114"/>
          </a:xfrm>
        </p:spPr>
        <p:txBody>
          <a:bodyPr anchor="b">
            <a:normAutofit/>
          </a:bodyPr>
          <a:lstStyle/>
          <a:p>
            <a:pPr algn="l"/>
            <a:r>
              <a:rPr lang="en-US" sz="4700"/>
              <a:t>Are All Dogs the Same?</a:t>
            </a:r>
          </a:p>
        </p:txBody>
      </p:sp>
      <p:sp>
        <p:nvSpPr>
          <p:cNvPr id="3" name="Subtitle 2"/>
          <p:cNvSpPr>
            <a:spLocks noGrp="1"/>
          </p:cNvSpPr>
          <p:nvPr>
            <p:ph type="subTitle" idx="1"/>
          </p:nvPr>
        </p:nvSpPr>
        <p:spPr>
          <a:xfrm>
            <a:off x="5598459" y="4750893"/>
            <a:ext cx="3065478" cy="1147863"/>
          </a:xfrm>
        </p:spPr>
        <p:txBody>
          <a:bodyPr anchor="t">
            <a:normAutofit/>
          </a:bodyPr>
          <a:lstStyle/>
          <a:p>
            <a:pPr algn="l"/>
            <a:endParaRPr lang="en-US" sz="170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Icons of different breeds of dogs">
            <a:extLst>
              <a:ext uri="{FF2B5EF4-FFF2-40B4-BE49-F238E27FC236}">
                <a16:creationId xmlns:a16="http://schemas.microsoft.com/office/drawing/2014/main" id="{EDBD3A1C-C963-4009-8AB5-C848B3F9D57E}"/>
              </a:ext>
            </a:extLst>
          </p:cNvPr>
          <p:cNvPicPr>
            <a:picLocks noChangeAspect="1"/>
          </p:cNvPicPr>
          <p:nvPr/>
        </p:nvPicPr>
        <p:blipFill rotWithShape="1">
          <a:blip r:embed="rId2"/>
          <a:srcRect l="27501" r="24459"/>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3511008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344" y="1161288"/>
            <a:ext cx="2702052" cy="4526280"/>
          </a:xfrm>
        </p:spPr>
        <p:txBody>
          <a:bodyPr>
            <a:normAutofit/>
          </a:bodyPr>
          <a:lstStyle/>
          <a:p>
            <a:r>
              <a:rPr lang="en-US" sz="3500"/>
              <a:t>Why is this so important</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30DFAF32-CBC0-4C7E-AA82-B74333D904E9}"/>
              </a:ext>
            </a:extLst>
          </p:cNvPr>
          <p:cNvGraphicFramePr>
            <a:graphicFrameLocks noGrp="1"/>
          </p:cNvGraphicFramePr>
          <p:nvPr>
            <p:ph idx="1"/>
            <p:extLst>
              <p:ext uri="{D42A27DB-BD31-4B8C-83A1-F6EECF244321}">
                <p14:modId xmlns:p14="http://schemas.microsoft.com/office/powerpoint/2010/main" val="1966106586"/>
              </p:ext>
            </p:extLst>
          </p:nvPr>
        </p:nvGraphicFramePr>
        <p:xfrm>
          <a:off x="3977640" y="676656"/>
          <a:ext cx="4773168"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29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344" y="1161288"/>
            <a:ext cx="2702052" cy="4526280"/>
          </a:xfrm>
        </p:spPr>
        <p:txBody>
          <a:bodyPr>
            <a:normAutofit/>
          </a:bodyPr>
          <a:lstStyle/>
          <a:p>
            <a:r>
              <a:rPr lang="en-US" sz="3500"/>
              <a:t>What about behavior</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08318F0-5030-4B18-9946-8B0CA07DA20E}"/>
              </a:ext>
            </a:extLst>
          </p:cNvPr>
          <p:cNvGraphicFramePr>
            <a:graphicFrameLocks noGrp="1"/>
          </p:cNvGraphicFramePr>
          <p:nvPr>
            <p:ph idx="1"/>
            <p:extLst>
              <p:ext uri="{D42A27DB-BD31-4B8C-83A1-F6EECF244321}">
                <p14:modId xmlns:p14="http://schemas.microsoft.com/office/powerpoint/2010/main" val="3975920005"/>
              </p:ext>
            </p:extLst>
          </p:nvPr>
        </p:nvGraphicFramePr>
        <p:xfrm>
          <a:off x="3977640" y="676656"/>
          <a:ext cx="4773168"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6824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US" sz="4700"/>
              <a:t>The C-BARQ</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7C1E5BA-A788-466C-9F13-8983781EAB22}"/>
              </a:ext>
            </a:extLst>
          </p:cNvPr>
          <p:cNvGraphicFramePr>
            <a:graphicFrameLocks noGrp="1"/>
          </p:cNvGraphicFramePr>
          <p:nvPr>
            <p:ph idx="1"/>
            <p:extLst>
              <p:ext uri="{D42A27DB-BD31-4B8C-83A1-F6EECF244321}">
                <p14:modId xmlns:p14="http://schemas.microsoft.com/office/powerpoint/2010/main" val="197435456"/>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46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US" sz="4700"/>
              <a:t>C-BARQ</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9DE8C43-D44A-450B-A6FD-7CA2D14BE03A}"/>
              </a:ext>
            </a:extLst>
          </p:cNvPr>
          <p:cNvGraphicFramePr>
            <a:graphicFrameLocks noGrp="1"/>
          </p:cNvGraphicFramePr>
          <p:nvPr>
            <p:ph idx="1"/>
            <p:extLst>
              <p:ext uri="{D42A27DB-BD31-4B8C-83A1-F6EECF244321}">
                <p14:modId xmlns:p14="http://schemas.microsoft.com/office/powerpoint/2010/main" val="2481741237"/>
              </p:ext>
            </p:extLst>
          </p:nvPr>
        </p:nvGraphicFramePr>
        <p:xfrm>
          <a:off x="3458583" y="152400"/>
          <a:ext cx="5202814" cy="602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1841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310" y="1905000"/>
            <a:ext cx="3402600" cy="3141047"/>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628650" y="1495427"/>
            <a:ext cx="2800350" cy="4024310"/>
          </a:xfrm>
        </p:spPr>
        <p:txBody>
          <a:bodyPr>
            <a:normAutofit/>
          </a:bodyPr>
          <a:lstStyle/>
          <a:p>
            <a:r>
              <a:rPr lang="en-US"/>
              <a:t>C-BARQ subscales</a:t>
            </a:r>
            <a:endParaRPr lang="en-US" dirty="0"/>
          </a:p>
        </p:txBody>
      </p:sp>
      <p:graphicFrame>
        <p:nvGraphicFramePr>
          <p:cNvPr id="5" name="Content Placeholder 2">
            <a:extLst>
              <a:ext uri="{FF2B5EF4-FFF2-40B4-BE49-F238E27FC236}">
                <a16:creationId xmlns:a16="http://schemas.microsoft.com/office/drawing/2014/main" id="{FFBDB27E-F2AA-4443-8F2F-FF1FFE2E91DD}"/>
              </a:ext>
            </a:extLst>
          </p:cNvPr>
          <p:cNvGraphicFramePr>
            <a:graphicFrameLocks noGrp="1"/>
          </p:cNvGraphicFramePr>
          <p:nvPr>
            <p:ph idx="1"/>
            <p:extLst>
              <p:ext uri="{D42A27DB-BD31-4B8C-83A1-F6EECF244321}">
                <p14:modId xmlns:p14="http://schemas.microsoft.com/office/powerpoint/2010/main" val="1049304207"/>
              </p:ext>
            </p:extLst>
          </p:nvPr>
        </p:nvGraphicFramePr>
        <p:xfrm>
          <a:off x="3526910" y="609600"/>
          <a:ext cx="4988440" cy="5567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87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310" y="1905000"/>
            <a:ext cx="3402600" cy="3141047"/>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1C0CA6F8-2C55-494A-A6D6-F1A96895FB24}"/>
              </a:ext>
            </a:extLst>
          </p:cNvPr>
          <p:cNvSpPr>
            <a:spLocks noGrp="1"/>
          </p:cNvSpPr>
          <p:nvPr>
            <p:ph type="title"/>
          </p:nvPr>
        </p:nvSpPr>
        <p:spPr>
          <a:xfrm>
            <a:off x="628650" y="1495427"/>
            <a:ext cx="2800350" cy="4024310"/>
          </a:xfrm>
        </p:spPr>
        <p:txBody>
          <a:bodyPr>
            <a:normAutofit/>
          </a:bodyPr>
          <a:lstStyle/>
          <a:p>
            <a:r>
              <a:rPr lang="en-US" dirty="0"/>
              <a:t>How can the CBARQ be used?</a:t>
            </a:r>
          </a:p>
        </p:txBody>
      </p:sp>
      <p:graphicFrame>
        <p:nvGraphicFramePr>
          <p:cNvPr id="5" name="Content Placeholder 2">
            <a:extLst>
              <a:ext uri="{FF2B5EF4-FFF2-40B4-BE49-F238E27FC236}">
                <a16:creationId xmlns:a16="http://schemas.microsoft.com/office/drawing/2014/main" id="{DC43FAD8-D924-4D4E-B1EF-93F75322E642}"/>
              </a:ext>
            </a:extLst>
          </p:cNvPr>
          <p:cNvGraphicFramePr>
            <a:graphicFrameLocks noGrp="1"/>
          </p:cNvGraphicFramePr>
          <p:nvPr>
            <p:ph idx="1"/>
            <p:extLst>
              <p:ext uri="{D42A27DB-BD31-4B8C-83A1-F6EECF244321}">
                <p14:modId xmlns:p14="http://schemas.microsoft.com/office/powerpoint/2010/main" val="2513027228"/>
              </p:ext>
            </p:extLst>
          </p:nvPr>
        </p:nvGraphicFramePr>
        <p:xfrm>
          <a:off x="3526910" y="609600"/>
          <a:ext cx="4988440" cy="5567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601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b="1">
                <a:solidFill>
                  <a:srgbClr val="FFFFFF"/>
                </a:solidFill>
              </a:rPr>
              <a:t>WHY Deaf and Blind Dogs?</a:t>
            </a:r>
          </a:p>
        </p:txBody>
      </p:sp>
      <p:sp>
        <p:nvSpPr>
          <p:cNvPr id="3" name="Content Placeholder 2"/>
          <p:cNvSpPr>
            <a:spLocks noGrp="1"/>
          </p:cNvSpPr>
          <p:nvPr>
            <p:ph idx="1"/>
          </p:nvPr>
        </p:nvSpPr>
        <p:spPr>
          <a:xfrm>
            <a:off x="3607694" y="649480"/>
            <a:ext cx="4916510" cy="5546047"/>
          </a:xfrm>
        </p:spPr>
        <p:txBody>
          <a:bodyPr anchor="ctr">
            <a:normAutofit fontScale="92500" lnSpcReduction="20000"/>
          </a:bodyPr>
          <a:lstStyle/>
          <a:p>
            <a:pPr marL="571500" indent="-571500">
              <a:buClr>
                <a:schemeClr val="tx1"/>
              </a:buClr>
              <a:defRPr/>
            </a:pPr>
            <a:endParaRPr lang="en-US" sz="1700" dirty="0">
              <a:cs typeface="Arial" pitchFamily="34" charset="0"/>
            </a:endParaRPr>
          </a:p>
          <a:p>
            <a:pPr marL="571500" indent="-571500">
              <a:spcBef>
                <a:spcPts val="0"/>
              </a:spcBef>
              <a:buClr>
                <a:schemeClr val="tx1"/>
              </a:buClr>
              <a:defRPr/>
            </a:pPr>
            <a:r>
              <a:rPr lang="en-US" sz="2400" dirty="0">
                <a:cs typeface="Arial" pitchFamily="34" charset="0"/>
              </a:rPr>
              <a:t>Hearing and vision impaired (HVI) are an increasing population in animal shelters, foster programs, breed rescue organizations. </a:t>
            </a:r>
          </a:p>
          <a:p>
            <a:pPr marL="571500" indent="-571500">
              <a:spcBef>
                <a:spcPts val="0"/>
              </a:spcBef>
              <a:buClr>
                <a:schemeClr val="tx1"/>
              </a:buClr>
              <a:defRPr/>
            </a:pPr>
            <a:endParaRPr lang="en-US" sz="2400" dirty="0">
              <a:cs typeface="Arial" pitchFamily="34" charset="0"/>
            </a:endParaRPr>
          </a:p>
          <a:p>
            <a:pPr marL="400050" lvl="2" indent="-517525">
              <a:spcBef>
                <a:spcPts val="0"/>
              </a:spcBef>
              <a:buClr>
                <a:schemeClr val="tx1"/>
              </a:buClr>
              <a:defRPr/>
            </a:pPr>
            <a:r>
              <a:rPr lang="en-US" dirty="0">
                <a:cs typeface="Arial" pitchFamily="34" charset="0"/>
              </a:rPr>
              <a:t>The number of blind dogs estimated at approximately 300,000, but very little reliable data </a:t>
            </a:r>
          </a:p>
          <a:p>
            <a:pPr marL="857250" lvl="3" indent="-517525">
              <a:spcBef>
                <a:spcPts val="0"/>
              </a:spcBef>
              <a:buClr>
                <a:schemeClr val="tx1"/>
              </a:buClr>
              <a:defRPr/>
            </a:pPr>
            <a:endParaRPr lang="en-US" sz="2400" dirty="0">
              <a:cs typeface="Arial" pitchFamily="34" charset="0"/>
            </a:endParaRPr>
          </a:p>
          <a:p>
            <a:pPr marL="400050" lvl="2" indent="-517525">
              <a:spcBef>
                <a:spcPts val="0"/>
              </a:spcBef>
              <a:buClr>
                <a:schemeClr val="tx1"/>
              </a:buClr>
              <a:defRPr/>
            </a:pPr>
            <a:r>
              <a:rPr lang="en-US" dirty="0">
                <a:cs typeface="Arial" pitchFamily="34" charset="0"/>
              </a:rPr>
              <a:t>Estimates of the deaf dogs in the US in 2010 suggest about 35,000 bilaterally deaf dogs, and approximately 120,000 dogs with unilateral loss. </a:t>
            </a:r>
          </a:p>
          <a:p>
            <a:pPr marL="857250" lvl="3" indent="-517525">
              <a:spcBef>
                <a:spcPts val="0"/>
              </a:spcBef>
              <a:buClr>
                <a:schemeClr val="tx1"/>
              </a:buClr>
              <a:defRPr/>
            </a:pPr>
            <a:endParaRPr lang="en-US" sz="2400" dirty="0">
              <a:cs typeface="Arial" pitchFamily="34" charset="0"/>
            </a:endParaRPr>
          </a:p>
          <a:p>
            <a:pPr marL="400050" lvl="2" indent="-517525">
              <a:spcBef>
                <a:spcPts val="0"/>
              </a:spcBef>
              <a:buClr>
                <a:schemeClr val="tx1"/>
              </a:buClr>
              <a:defRPr/>
            </a:pPr>
            <a:r>
              <a:rPr lang="en-US" dirty="0">
                <a:cs typeface="Arial" pitchFamily="34" charset="0"/>
              </a:rPr>
              <a:t>Approximately 5% of canine pets are hearing or vision impaired (Deaf Dogs forever, 2010). </a:t>
            </a:r>
          </a:p>
          <a:p>
            <a:pPr marL="971550" lvl="1" indent="-57150">
              <a:buClr>
                <a:schemeClr val="tx1"/>
              </a:buClr>
              <a:buFont typeface="Arial" pitchFamily="34" charset="0"/>
              <a:buChar char="•"/>
              <a:tabLst>
                <a:tab pos="971550" algn="l"/>
                <a:tab pos="1028700" algn="l"/>
              </a:tabLst>
              <a:defRPr/>
            </a:pPr>
            <a:endParaRPr lang="en-US" sz="1700" dirty="0">
              <a:cs typeface="Arial" pitchFamily="34" charset="0"/>
            </a:endParaRPr>
          </a:p>
        </p:txBody>
      </p:sp>
    </p:spTree>
    <p:extLst>
      <p:ext uri="{BB962C8B-B14F-4D97-AF65-F5344CB8AC3E}">
        <p14:creationId xmlns:p14="http://schemas.microsoft.com/office/powerpoint/2010/main" val="2229695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anchor="b">
            <a:normAutofit/>
          </a:bodyPr>
          <a:lstStyle/>
          <a:p>
            <a:r>
              <a:rPr lang="en-US" b="1" dirty="0"/>
              <a:t>WHY HVI dogs?</a:t>
            </a:r>
          </a:p>
        </p:txBody>
      </p:sp>
      <p:sp>
        <p:nvSpPr>
          <p:cNvPr id="3" name="Content Placeholder 2"/>
          <p:cNvSpPr>
            <a:spLocks noGrp="1"/>
          </p:cNvSpPr>
          <p:nvPr>
            <p:ph idx="1"/>
          </p:nvPr>
        </p:nvSpPr>
        <p:spPr>
          <a:xfrm>
            <a:off x="3724073" y="2209800"/>
            <a:ext cx="4939867" cy="4114796"/>
          </a:xfrm>
        </p:spPr>
        <p:txBody>
          <a:bodyPr>
            <a:normAutofit fontScale="92500" lnSpcReduction="10000"/>
          </a:bodyPr>
          <a:lstStyle/>
          <a:p>
            <a:pPr marL="914400" lvl="1" indent="0">
              <a:lnSpc>
                <a:spcPct val="90000"/>
              </a:lnSpc>
              <a:buClr>
                <a:schemeClr val="tx1"/>
              </a:buClr>
              <a:buNone/>
              <a:tabLst>
                <a:tab pos="971550" algn="l"/>
                <a:tab pos="1028700" algn="l"/>
              </a:tabLst>
              <a:defRPr/>
            </a:pPr>
            <a:endParaRPr lang="en-US" sz="1400" dirty="0">
              <a:cs typeface="Arial" pitchFamily="34" charset="0"/>
            </a:endParaRPr>
          </a:p>
          <a:p>
            <a:pPr marL="571500" indent="-571500">
              <a:lnSpc>
                <a:spcPct val="90000"/>
              </a:lnSpc>
              <a:spcBef>
                <a:spcPts val="0"/>
              </a:spcBef>
              <a:buClr>
                <a:schemeClr val="tx1"/>
              </a:buClr>
              <a:tabLst>
                <a:tab pos="971550" algn="l"/>
                <a:tab pos="1028700" algn="l"/>
              </a:tabLst>
              <a:defRPr/>
            </a:pPr>
            <a:r>
              <a:rPr lang="en-US" sz="1800" b="1" dirty="0">
                <a:cs typeface="Arial" pitchFamily="34" charset="0"/>
              </a:rPr>
              <a:t>Variety of congenital conditions that result in blindness and deafness</a:t>
            </a:r>
          </a:p>
          <a:p>
            <a:pPr marL="971550" lvl="1" indent="-571500">
              <a:lnSpc>
                <a:spcPct val="90000"/>
              </a:lnSpc>
              <a:spcBef>
                <a:spcPts val="0"/>
              </a:spcBef>
              <a:buClr>
                <a:schemeClr val="tx1"/>
              </a:buClr>
              <a:tabLst>
                <a:tab pos="971550" algn="l"/>
                <a:tab pos="1028700" algn="l"/>
              </a:tabLst>
              <a:defRPr/>
            </a:pPr>
            <a:r>
              <a:rPr lang="en-US" sz="1800" dirty="0">
                <a:cs typeface="Arial" pitchFamily="34" charset="0"/>
              </a:rPr>
              <a:t>Several </a:t>
            </a:r>
            <a:r>
              <a:rPr lang="en-US" sz="1800" b="1" dirty="0">
                <a:cs typeface="Arial" pitchFamily="34" charset="0"/>
              </a:rPr>
              <a:t>eye disorders </a:t>
            </a:r>
            <a:r>
              <a:rPr lang="en-US" sz="1800" dirty="0">
                <a:cs typeface="Arial" pitchFamily="34" charset="0"/>
              </a:rPr>
              <a:t>have become dominant in certain breeds, esp. Collie Eye, cataracts, lenticular sclerosis</a:t>
            </a:r>
          </a:p>
          <a:p>
            <a:pPr marL="971550" lvl="1" indent="-571500">
              <a:lnSpc>
                <a:spcPct val="90000"/>
              </a:lnSpc>
              <a:spcBef>
                <a:spcPts val="0"/>
              </a:spcBef>
              <a:buClr>
                <a:schemeClr val="tx1"/>
              </a:buClr>
              <a:tabLst>
                <a:tab pos="971550" algn="l"/>
                <a:tab pos="1028700" algn="l"/>
              </a:tabLst>
              <a:defRPr/>
            </a:pPr>
            <a:r>
              <a:rPr lang="en-US" sz="1800" b="1" dirty="0">
                <a:cs typeface="Arial" pitchFamily="34" charset="0"/>
              </a:rPr>
              <a:t>Congenital deafness </a:t>
            </a:r>
            <a:r>
              <a:rPr lang="en-US" sz="1800" dirty="0">
                <a:cs typeface="Arial" pitchFamily="34" charset="0"/>
              </a:rPr>
              <a:t>typically result when two recessive genes are passed on from the parents.</a:t>
            </a:r>
          </a:p>
          <a:p>
            <a:pPr marL="571500" indent="-571500">
              <a:lnSpc>
                <a:spcPct val="90000"/>
              </a:lnSpc>
              <a:spcBef>
                <a:spcPts val="0"/>
              </a:spcBef>
              <a:buClr>
                <a:schemeClr val="tx1"/>
              </a:buClr>
              <a:tabLst>
                <a:tab pos="971550" algn="l"/>
                <a:tab pos="1028700" algn="l"/>
              </a:tabLst>
              <a:defRPr/>
            </a:pPr>
            <a:endParaRPr lang="en-US" sz="1800" dirty="0">
              <a:cs typeface="Arial" pitchFamily="34" charset="0"/>
            </a:endParaRPr>
          </a:p>
          <a:p>
            <a:pPr marL="571500" indent="-571500">
              <a:lnSpc>
                <a:spcPct val="90000"/>
              </a:lnSpc>
              <a:spcBef>
                <a:spcPts val="0"/>
              </a:spcBef>
              <a:buClr>
                <a:schemeClr val="tx1"/>
              </a:buClr>
              <a:tabLst>
                <a:tab pos="971550" algn="l"/>
                <a:tab pos="1028700" algn="l"/>
              </a:tabLst>
              <a:defRPr/>
            </a:pPr>
            <a:r>
              <a:rPr lang="en-US" sz="1800" b="1" dirty="0">
                <a:cs typeface="Arial" pitchFamily="34" charset="0"/>
              </a:rPr>
              <a:t>Double Merle mutation</a:t>
            </a:r>
          </a:p>
          <a:p>
            <a:pPr marL="971550" lvl="1" indent="-571500">
              <a:lnSpc>
                <a:spcPct val="90000"/>
              </a:lnSpc>
              <a:spcBef>
                <a:spcPts val="0"/>
              </a:spcBef>
              <a:buClr>
                <a:schemeClr val="tx1"/>
              </a:buClr>
              <a:tabLst>
                <a:tab pos="971550" algn="l"/>
                <a:tab pos="1028700" algn="l"/>
              </a:tabLst>
              <a:defRPr/>
            </a:pPr>
            <a:r>
              <a:rPr lang="en-US" sz="1800" dirty="0">
                <a:cs typeface="Arial" pitchFamily="34" charset="0"/>
              </a:rPr>
              <a:t>Too much color removed from hair cells, particularly those in the inner ear, resulting in deafness.</a:t>
            </a:r>
          </a:p>
          <a:p>
            <a:pPr marL="1371600" lvl="2" indent="-571500">
              <a:lnSpc>
                <a:spcPct val="90000"/>
              </a:lnSpc>
              <a:spcBef>
                <a:spcPts val="0"/>
              </a:spcBef>
              <a:buClr>
                <a:schemeClr val="tx1"/>
              </a:buClr>
              <a:tabLst>
                <a:tab pos="971550" algn="l"/>
                <a:tab pos="1028700" algn="l"/>
              </a:tabLst>
              <a:defRPr/>
            </a:pPr>
            <a:r>
              <a:rPr lang="en-US" sz="1800" dirty="0">
                <a:cs typeface="Arial" pitchFamily="34" charset="0"/>
              </a:rPr>
              <a:t>No action potentials possible on cochlea</a:t>
            </a:r>
          </a:p>
          <a:p>
            <a:pPr marL="971550" lvl="1" indent="-571500">
              <a:lnSpc>
                <a:spcPct val="90000"/>
              </a:lnSpc>
              <a:spcBef>
                <a:spcPts val="0"/>
              </a:spcBef>
              <a:buClr>
                <a:schemeClr val="tx1"/>
              </a:buClr>
              <a:tabLst>
                <a:tab pos="971550" algn="l"/>
                <a:tab pos="1028700" algn="l"/>
              </a:tabLst>
              <a:defRPr/>
            </a:pPr>
            <a:r>
              <a:rPr lang="en-US" sz="1800" dirty="0">
                <a:cs typeface="Arial" pitchFamily="34" charset="0"/>
              </a:rPr>
              <a:t>Results in sensorineural hearing loss</a:t>
            </a:r>
          </a:p>
          <a:p>
            <a:pPr marL="971550" lvl="1" indent="-571500">
              <a:lnSpc>
                <a:spcPct val="90000"/>
              </a:lnSpc>
              <a:spcBef>
                <a:spcPts val="0"/>
              </a:spcBef>
              <a:buClr>
                <a:schemeClr val="tx1"/>
              </a:buClr>
              <a:tabLst>
                <a:tab pos="971550" algn="l"/>
                <a:tab pos="1028700" algn="l"/>
              </a:tabLst>
              <a:defRPr/>
            </a:pPr>
            <a:r>
              <a:rPr lang="en-US" sz="1800" dirty="0">
                <a:cs typeface="Arial" pitchFamily="34" charset="0"/>
              </a:rPr>
              <a:t>Also commonly affects eye development</a:t>
            </a:r>
          </a:p>
          <a:p>
            <a:pPr marL="1371600" lvl="2" indent="-571500">
              <a:lnSpc>
                <a:spcPct val="90000"/>
              </a:lnSpc>
              <a:spcBef>
                <a:spcPts val="0"/>
              </a:spcBef>
              <a:buClr>
                <a:schemeClr val="tx1"/>
              </a:buClr>
              <a:tabLst>
                <a:tab pos="971550" algn="l"/>
                <a:tab pos="1028700" algn="l"/>
              </a:tabLst>
              <a:defRPr/>
            </a:pPr>
            <a:endParaRPr lang="en-US" sz="1400" dirty="0">
              <a:cs typeface="Arial" pitchFamily="34" charset="0"/>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790" b="16321"/>
          <a:stretch/>
        </p:blipFill>
        <p:spPr bwMode="auto">
          <a:xfrm>
            <a:off x="20" y="10"/>
            <a:ext cx="3476673" cy="685799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EF8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972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700" b="1"/>
              <a:t>How are HVI Dogs Different?</a:t>
            </a:r>
          </a:p>
        </p:txBody>
      </p:sp>
      <p:sp>
        <p:nvSpPr>
          <p:cNvPr id="2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a:normAutofit/>
          </a:bodyPr>
          <a:lstStyle/>
          <a:p>
            <a:pPr marL="457200" indent="-457200">
              <a:buClr>
                <a:schemeClr val="tx1"/>
              </a:buClr>
              <a:tabLst>
                <a:tab pos="971550" algn="l"/>
                <a:tab pos="1028700" algn="l"/>
              </a:tabLst>
              <a:defRPr/>
            </a:pPr>
            <a:r>
              <a:rPr lang="en-US" sz="1900" dirty="0">
                <a:cs typeface="Arial" pitchFamily="34" charset="0"/>
              </a:rPr>
              <a:t>HVI dogs, unlike normal hearing/vision (NVI) dogs, are unable to benefit from early experience regarding vocalized or </a:t>
            </a:r>
            <a:r>
              <a:rPr lang="en-US" sz="1900" b="1" i="1" dirty="0">
                <a:cs typeface="Arial" pitchFamily="34" charset="0"/>
              </a:rPr>
              <a:t>positional social interactions, </a:t>
            </a:r>
          </a:p>
          <a:p>
            <a:pPr marL="457200" indent="-457200">
              <a:buClr>
                <a:schemeClr val="tx1"/>
              </a:buClr>
              <a:tabLst>
                <a:tab pos="971550" algn="l"/>
                <a:tab pos="1028700" algn="l"/>
              </a:tabLst>
              <a:defRPr/>
            </a:pPr>
            <a:endParaRPr lang="en-US" sz="1900" dirty="0">
              <a:cs typeface="Arial" pitchFamily="34" charset="0"/>
            </a:endParaRPr>
          </a:p>
          <a:p>
            <a:pPr marL="457200" indent="-457200">
              <a:buClr>
                <a:schemeClr val="tx1"/>
              </a:buClr>
              <a:tabLst>
                <a:tab pos="971550" algn="l"/>
                <a:tab pos="1028700" algn="l"/>
              </a:tabLst>
              <a:defRPr/>
            </a:pPr>
            <a:r>
              <a:rPr lang="en-US" sz="1900" dirty="0">
                <a:cs typeface="Arial" pitchFamily="34" charset="0"/>
              </a:rPr>
              <a:t>Otherwise appear to develop normally. </a:t>
            </a:r>
          </a:p>
          <a:p>
            <a:pPr marL="457200" indent="-457200">
              <a:buClr>
                <a:schemeClr val="tx1"/>
              </a:buClr>
              <a:tabLst>
                <a:tab pos="971550" algn="l"/>
                <a:tab pos="1028700" algn="l"/>
              </a:tabLst>
              <a:defRPr/>
            </a:pPr>
            <a:endParaRPr lang="en-US" sz="1900" dirty="0">
              <a:cs typeface="Arial" pitchFamily="34" charset="0"/>
            </a:endParaRPr>
          </a:p>
          <a:p>
            <a:pPr marL="457200" indent="-457200">
              <a:buClr>
                <a:schemeClr val="tx1"/>
              </a:buClr>
              <a:tabLst>
                <a:tab pos="971550" algn="l"/>
                <a:tab pos="1028700" algn="l"/>
              </a:tabLst>
              <a:defRPr/>
            </a:pPr>
            <a:r>
              <a:rPr lang="en-US" sz="1900" b="1" dirty="0">
                <a:cs typeface="Arial" pitchFamily="34" charset="0"/>
              </a:rPr>
              <a:t>Lots of folklore about HVI dogs: suggest are more aggressive, startle more easily, cannot be trained and cannot make good pets</a:t>
            </a:r>
          </a:p>
          <a:p>
            <a:pPr marL="857250" lvl="1" indent="-457200">
              <a:buClr>
                <a:schemeClr val="tx1"/>
              </a:buClr>
              <a:tabLst>
                <a:tab pos="971550" algn="l"/>
                <a:tab pos="1028700" algn="l"/>
              </a:tabLst>
              <a:defRPr/>
            </a:pPr>
            <a:r>
              <a:rPr lang="en-US" sz="1900" dirty="0">
                <a:cs typeface="Arial" pitchFamily="34" charset="0"/>
              </a:rPr>
              <a:t>AKC and breed clubs mandate euthanasia for HVI dogs </a:t>
            </a:r>
          </a:p>
          <a:p>
            <a:pPr marL="857250" lvl="1" indent="-457200">
              <a:buClr>
                <a:schemeClr val="tx1"/>
              </a:buClr>
              <a:tabLst>
                <a:tab pos="971550" algn="l"/>
                <a:tab pos="1028700" algn="l"/>
              </a:tabLst>
              <a:defRPr/>
            </a:pPr>
            <a:r>
              <a:rPr lang="en-US" sz="1900" dirty="0">
                <a:cs typeface="Arial" pitchFamily="34" charset="0"/>
              </a:rPr>
              <a:t>Suggest are too dangerous to keep as pets</a:t>
            </a:r>
          </a:p>
          <a:p>
            <a:pPr marL="457200" indent="-457200">
              <a:buClr>
                <a:schemeClr val="tx1"/>
              </a:buClr>
              <a:tabLst>
                <a:tab pos="971550" algn="l"/>
                <a:tab pos="1028700" algn="l"/>
              </a:tabLst>
              <a:defRPr/>
            </a:pPr>
            <a:endParaRPr lang="en-US" sz="1900" dirty="0">
              <a:cs typeface="Arial" pitchFamily="34" charset="0"/>
            </a:endParaRPr>
          </a:p>
          <a:p>
            <a:pPr marL="457200" indent="-457200">
              <a:buClr>
                <a:schemeClr val="tx1"/>
              </a:buClr>
              <a:tabLst>
                <a:tab pos="971550" algn="l"/>
                <a:tab pos="1028700" algn="l"/>
              </a:tabLst>
              <a:defRPr/>
            </a:pPr>
            <a:r>
              <a:rPr lang="en-US" sz="1900" dirty="0">
                <a:cs typeface="Arial" pitchFamily="34" charset="0"/>
              </a:rPr>
              <a:t>But- no data to support these assertions.</a:t>
            </a:r>
          </a:p>
          <a:p>
            <a:pPr marL="457200" indent="-457200">
              <a:buClr>
                <a:schemeClr val="tx1"/>
              </a:buClr>
              <a:tabLst>
                <a:tab pos="971550" algn="l"/>
                <a:tab pos="1028700" algn="l"/>
              </a:tabLst>
              <a:defRPr/>
            </a:pPr>
            <a:endParaRPr lang="en-US" sz="1900" dirty="0">
              <a:cs typeface="Arial" pitchFamily="34" charset="0"/>
            </a:endParaRPr>
          </a:p>
          <a:p>
            <a:pPr marL="971550" lvl="1" indent="-57150">
              <a:buClr>
                <a:schemeClr val="tx1"/>
              </a:buClr>
              <a:buFont typeface="Arial" pitchFamily="34" charset="0"/>
              <a:buChar char="•"/>
              <a:tabLst>
                <a:tab pos="971550" algn="l"/>
                <a:tab pos="1028700" algn="l"/>
              </a:tabLst>
              <a:defRPr/>
            </a:pPr>
            <a:endParaRPr lang="en-US" sz="1900" dirty="0">
              <a:cs typeface="Arial" pitchFamily="34" charset="0"/>
            </a:endParaRPr>
          </a:p>
          <a:p>
            <a:pPr marL="571500" indent="-571500">
              <a:buClr>
                <a:schemeClr val="tx1"/>
              </a:buClr>
              <a:defRPr/>
            </a:pPr>
            <a:endParaRPr lang="en-US" sz="1900" dirty="0">
              <a:cs typeface="Arial" pitchFamily="34" charset="0"/>
            </a:endParaRPr>
          </a:p>
          <a:p>
            <a:endParaRPr lang="en-US" sz="1900" dirty="0"/>
          </a:p>
        </p:txBody>
      </p:sp>
    </p:spTree>
    <p:extLst>
      <p:ext uri="{BB962C8B-B14F-4D97-AF65-F5344CB8AC3E}">
        <p14:creationId xmlns:p14="http://schemas.microsoft.com/office/powerpoint/2010/main" val="3130745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b="1">
                <a:solidFill>
                  <a:srgbClr val="FFFFFF"/>
                </a:solidFill>
              </a:rPr>
              <a:t>How are HVI Dogs Different?</a:t>
            </a:r>
          </a:p>
        </p:txBody>
      </p:sp>
      <p:graphicFrame>
        <p:nvGraphicFramePr>
          <p:cNvPr id="14" name="Content Placeholder 2">
            <a:extLst>
              <a:ext uri="{FF2B5EF4-FFF2-40B4-BE49-F238E27FC236}">
                <a16:creationId xmlns:a16="http://schemas.microsoft.com/office/drawing/2014/main" id="{F682E3CB-5814-4D0F-A7A0-4C89871CDF35}"/>
              </a:ext>
            </a:extLst>
          </p:cNvPr>
          <p:cNvGraphicFramePr>
            <a:graphicFrameLocks noGrp="1"/>
          </p:cNvGraphicFramePr>
          <p:nvPr>
            <p:ph idx="1"/>
            <p:extLst>
              <p:ext uri="{D42A27DB-BD31-4B8C-83A1-F6EECF244321}">
                <p14:modId xmlns:p14="http://schemas.microsoft.com/office/powerpoint/2010/main" val="2934503797"/>
              </p:ext>
            </p:extLst>
          </p:nvPr>
        </p:nvGraphicFramePr>
        <p:xfrm>
          <a:off x="3216164" y="228600"/>
          <a:ext cx="5623035"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4893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656" y="0"/>
            <a:ext cx="7824687"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206" y="0"/>
            <a:ext cx="7441587"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33360" y="365760"/>
            <a:ext cx="5677279" cy="1288238"/>
          </a:xfrm>
        </p:spPr>
        <p:txBody>
          <a:bodyPr anchor="ctr">
            <a:normAutofit/>
          </a:bodyPr>
          <a:lstStyle/>
          <a:p>
            <a:r>
              <a:rPr lang="en-US" dirty="0"/>
              <a:t>Dog Genome Project</a:t>
            </a:r>
          </a:p>
        </p:txBody>
      </p:sp>
      <p:sp>
        <p:nvSpPr>
          <p:cNvPr id="3" name="Content Placeholder 2"/>
          <p:cNvSpPr>
            <a:spLocks noGrp="1"/>
          </p:cNvSpPr>
          <p:nvPr>
            <p:ph idx="1"/>
          </p:nvPr>
        </p:nvSpPr>
        <p:spPr>
          <a:xfrm>
            <a:off x="1624176" y="1956816"/>
            <a:ext cx="5895648" cy="4024884"/>
          </a:xfrm>
        </p:spPr>
        <p:txBody>
          <a:bodyPr anchor="t">
            <a:normAutofit/>
          </a:bodyPr>
          <a:lstStyle/>
          <a:p>
            <a:r>
              <a:rPr lang="en-US" sz="2100"/>
              <a:t>Wayne &amp; Ostrander 2007</a:t>
            </a:r>
          </a:p>
          <a:p>
            <a:r>
              <a:rPr lang="en-US" sz="2100"/>
              <a:t>Why dogs?</a:t>
            </a:r>
          </a:p>
          <a:p>
            <a:pPr lvl="1"/>
            <a:r>
              <a:rPr lang="en-US" sz="2100"/>
              <a:t>Important species:</a:t>
            </a:r>
          </a:p>
          <a:p>
            <a:pPr lvl="2"/>
            <a:r>
              <a:rPr lang="en-US" sz="2100"/>
              <a:t>Lots of phylogenic diversity</a:t>
            </a:r>
          </a:p>
          <a:p>
            <a:pPr lvl="2"/>
            <a:r>
              <a:rPr lang="en-US" sz="2100"/>
              <a:t>Relatively known course of development</a:t>
            </a:r>
          </a:p>
          <a:p>
            <a:pPr lvl="1"/>
            <a:r>
              <a:rPr lang="en-US" sz="2100"/>
              <a:t>Can divide into segregated phenotypes that correlate with breeds</a:t>
            </a:r>
          </a:p>
        </p:txBody>
      </p:sp>
    </p:spTree>
    <p:extLst>
      <p:ext uri="{BB962C8B-B14F-4D97-AF65-F5344CB8AC3E}">
        <p14:creationId xmlns:p14="http://schemas.microsoft.com/office/powerpoint/2010/main" val="9604820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b="1">
                <a:solidFill>
                  <a:srgbClr val="FFFFFF"/>
                </a:solidFill>
              </a:rPr>
              <a:t>Social Skills Deficits in </a:t>
            </a:r>
            <a:br>
              <a:rPr lang="en-US" sz="3500" b="1">
                <a:solidFill>
                  <a:srgbClr val="FFFFFF"/>
                </a:solidFill>
              </a:rPr>
            </a:br>
            <a:r>
              <a:rPr lang="en-US" sz="3500" b="1">
                <a:solidFill>
                  <a:srgbClr val="FFFFFF"/>
                </a:solidFill>
              </a:rPr>
              <a:t>Deaf/HOH children</a:t>
            </a:r>
          </a:p>
        </p:txBody>
      </p:sp>
      <p:graphicFrame>
        <p:nvGraphicFramePr>
          <p:cNvPr id="5" name="Content Placeholder 2">
            <a:extLst>
              <a:ext uri="{FF2B5EF4-FFF2-40B4-BE49-F238E27FC236}">
                <a16:creationId xmlns:a16="http://schemas.microsoft.com/office/drawing/2014/main" id="{756A82B0-48F6-4006-A844-B5A17B31219F}"/>
              </a:ext>
            </a:extLst>
          </p:cNvPr>
          <p:cNvGraphicFramePr>
            <a:graphicFrameLocks noGrp="1"/>
          </p:cNvGraphicFramePr>
          <p:nvPr>
            <p:ph idx="1"/>
            <p:extLst>
              <p:ext uri="{D42A27DB-BD31-4B8C-83A1-F6EECF244321}">
                <p14:modId xmlns:p14="http://schemas.microsoft.com/office/powerpoint/2010/main" val="3103911797"/>
              </p:ext>
            </p:extLst>
          </p:nvPr>
        </p:nvGraphicFramePr>
        <p:xfrm>
          <a:off x="3216164" y="304800"/>
          <a:ext cx="5623035"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4816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b="1">
                <a:solidFill>
                  <a:srgbClr val="FFFFFF"/>
                </a:solidFill>
              </a:rPr>
              <a:t>The Deaf Dog Project</a:t>
            </a:r>
          </a:p>
        </p:txBody>
      </p:sp>
      <p:graphicFrame>
        <p:nvGraphicFramePr>
          <p:cNvPr id="5" name="Content Placeholder 2">
            <a:extLst>
              <a:ext uri="{FF2B5EF4-FFF2-40B4-BE49-F238E27FC236}">
                <a16:creationId xmlns:a16="http://schemas.microsoft.com/office/drawing/2014/main" id="{CC586E91-FA84-42AE-B7E0-F1BE9E2DF40A}"/>
              </a:ext>
            </a:extLst>
          </p:cNvPr>
          <p:cNvGraphicFramePr>
            <a:graphicFrameLocks noGrp="1"/>
          </p:cNvGraphicFramePr>
          <p:nvPr>
            <p:ph idx="1"/>
            <p:extLst>
              <p:ext uri="{D42A27DB-BD31-4B8C-83A1-F6EECF244321}">
                <p14:modId xmlns:p14="http://schemas.microsoft.com/office/powerpoint/2010/main" val="988921706"/>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4353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lnSpc>
                <a:spcPct val="90000"/>
              </a:lnSpc>
            </a:pPr>
            <a:r>
              <a:rPr lang="en-US" sz="1900" b="1">
                <a:solidFill>
                  <a:srgbClr val="FFFFFF"/>
                </a:solidFill>
              </a:rPr>
              <a:t>Survey Study </a:t>
            </a:r>
            <a:br>
              <a:rPr lang="en-US" sz="1900" b="1">
                <a:solidFill>
                  <a:srgbClr val="FFFFFF"/>
                </a:solidFill>
              </a:rPr>
            </a:br>
            <a:r>
              <a:rPr lang="en-US" sz="1900" b="1">
                <a:solidFill>
                  <a:srgbClr val="FFFFFF"/>
                </a:solidFill>
              </a:rPr>
              <a:t>Deaf vs. Hearing Dog Behavioral Traits</a:t>
            </a:r>
            <a:br>
              <a:rPr lang="en-US" sz="1900" b="1">
                <a:solidFill>
                  <a:srgbClr val="FFFFFF"/>
                </a:solidFill>
              </a:rPr>
            </a:br>
            <a:r>
              <a:rPr lang="en-US" sz="1900" b="1">
                <a:solidFill>
                  <a:srgbClr val="FFFFFF"/>
                </a:solidFill>
              </a:rPr>
              <a:t>Undergraduate assistants: Mandy Quick, Kelsey Harper and Kristin Schmidt</a:t>
            </a:r>
          </a:p>
        </p:txBody>
      </p:sp>
      <p:graphicFrame>
        <p:nvGraphicFramePr>
          <p:cNvPr id="5" name="Content Placeholder 2">
            <a:extLst>
              <a:ext uri="{FF2B5EF4-FFF2-40B4-BE49-F238E27FC236}">
                <a16:creationId xmlns:a16="http://schemas.microsoft.com/office/drawing/2014/main" id="{4AA4B0A9-C443-48AD-ABB1-EE103D69778F}"/>
              </a:ext>
            </a:extLst>
          </p:cNvPr>
          <p:cNvGraphicFramePr>
            <a:graphicFrameLocks noGrp="1"/>
          </p:cNvGraphicFramePr>
          <p:nvPr>
            <p:ph idx="1"/>
            <p:extLst>
              <p:ext uri="{D42A27DB-BD31-4B8C-83A1-F6EECF244321}">
                <p14:modId xmlns:p14="http://schemas.microsoft.com/office/powerpoint/2010/main" val="3394585038"/>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2424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en-US" sz="4700" b="1"/>
              <a:t>Results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anchor="ctr">
            <a:normAutofit/>
          </a:bodyPr>
          <a:lstStyle/>
          <a:p>
            <a:r>
              <a:rPr lang="en-US" sz="1900"/>
              <a:t>A multiple analysis of variance (MANOVA) was conducted on the data using breed, age and  hearing/vision status as the independent variables. </a:t>
            </a:r>
          </a:p>
          <a:p>
            <a:pPr lvl="1"/>
            <a:r>
              <a:rPr lang="en-US" sz="1900"/>
              <a:t>No breed or age differences found</a:t>
            </a:r>
          </a:p>
          <a:p>
            <a:pPr lvl="1"/>
            <a:r>
              <a:rPr lang="en-US" sz="1900"/>
              <a:t>No differences between blind and deaf dogs, thus combined into single category</a:t>
            </a:r>
          </a:p>
          <a:p>
            <a:pPr lvl="1"/>
            <a:r>
              <a:rPr lang="en-US" sz="1900"/>
              <a:t>WERE significant differences in aggression,anxiety and attachment </a:t>
            </a:r>
          </a:p>
          <a:p>
            <a:endParaRPr lang="en-US" sz="1900"/>
          </a:p>
        </p:txBody>
      </p:sp>
    </p:spTree>
    <p:extLst>
      <p:ext uri="{BB962C8B-B14F-4D97-AF65-F5344CB8AC3E}">
        <p14:creationId xmlns:p14="http://schemas.microsoft.com/office/powerpoint/2010/main" val="2890396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295400" y="5105400"/>
            <a:ext cx="3200400" cy="646331"/>
          </a:xfrm>
          <a:prstGeom prst="rect">
            <a:avLst/>
          </a:prstGeom>
          <a:noFill/>
        </p:spPr>
        <p:txBody>
          <a:bodyPr wrap="square" rtlCol="0">
            <a:spAutoFit/>
          </a:bodyPr>
          <a:lstStyle/>
          <a:p>
            <a:r>
              <a:rPr lang="en-US" b="1" dirty="0">
                <a:solidFill>
                  <a:srgbClr val="990000"/>
                </a:solidFill>
              </a:rPr>
              <a:t>HVI dogs rated as significantly LESS anxious</a:t>
            </a:r>
          </a:p>
        </p:txBody>
      </p:sp>
      <p:graphicFrame>
        <p:nvGraphicFramePr>
          <p:cNvPr id="4" name="Object 3"/>
          <p:cNvGraphicFramePr>
            <a:graphicFrameLocks noChangeAspect="1"/>
          </p:cNvGraphicFramePr>
          <p:nvPr/>
        </p:nvGraphicFramePr>
        <p:xfrm>
          <a:off x="304800" y="304800"/>
          <a:ext cx="4495800" cy="3596844"/>
        </p:xfrm>
        <a:graphic>
          <a:graphicData uri="http://schemas.openxmlformats.org/presentationml/2006/ole">
            <mc:AlternateContent xmlns:mc="http://schemas.openxmlformats.org/markup-compatibility/2006">
              <mc:Choice xmlns:v="urn:schemas-microsoft-com:vml" Requires="v">
                <p:oleObj spid="_x0000_s1034" name="SPW 10.0 Graph" r:id="rId4" imgW="7003080" imgH="5602320" progId="SigmaPlotGraphicObject.9">
                  <p:embed/>
                </p:oleObj>
              </mc:Choice>
              <mc:Fallback>
                <p:oleObj name="SPW 10.0 Graph" r:id="rId4" imgW="7003080" imgH="5602320" progId="SigmaPlotGraphicObject.9">
                  <p:embed/>
                  <p:pic>
                    <p:nvPicPr>
                      <p:cNvPr id="4" name="Object 3"/>
                      <p:cNvPicPr/>
                      <p:nvPr/>
                    </p:nvPicPr>
                    <p:blipFill>
                      <a:blip r:embed="rId5"/>
                      <a:stretch>
                        <a:fillRect/>
                      </a:stretch>
                    </p:blipFill>
                    <p:spPr>
                      <a:xfrm>
                        <a:off x="304800" y="304800"/>
                        <a:ext cx="4495800" cy="3596844"/>
                      </a:xfrm>
                      <a:prstGeom prst="rect">
                        <a:avLst/>
                      </a:prstGeom>
                    </p:spPr>
                  </p:pic>
                </p:oleObj>
              </mc:Fallback>
            </mc:AlternateContent>
          </a:graphicData>
        </a:graphic>
      </p:graphicFrame>
      <p:sp>
        <p:nvSpPr>
          <p:cNvPr id="2" name="TextBox 1"/>
          <p:cNvSpPr txBox="1"/>
          <p:nvPr/>
        </p:nvSpPr>
        <p:spPr>
          <a:xfrm>
            <a:off x="4114800" y="457200"/>
            <a:ext cx="3200400" cy="646331"/>
          </a:xfrm>
          <a:prstGeom prst="rect">
            <a:avLst/>
          </a:prstGeom>
          <a:noFill/>
        </p:spPr>
        <p:txBody>
          <a:bodyPr wrap="square" rtlCol="0">
            <a:spAutoFit/>
          </a:bodyPr>
          <a:lstStyle/>
          <a:p>
            <a:r>
              <a:rPr lang="en-US" b="1" dirty="0">
                <a:solidFill>
                  <a:srgbClr val="990000"/>
                </a:solidFill>
              </a:rPr>
              <a:t>HVI dogs rated as significantly LESS aggressive</a:t>
            </a:r>
          </a:p>
        </p:txBody>
      </p:sp>
      <p:graphicFrame>
        <p:nvGraphicFramePr>
          <p:cNvPr id="6" name="Object 5"/>
          <p:cNvGraphicFramePr>
            <a:graphicFrameLocks noChangeAspect="1"/>
          </p:cNvGraphicFramePr>
          <p:nvPr/>
        </p:nvGraphicFramePr>
        <p:xfrm>
          <a:off x="4433486" y="3124200"/>
          <a:ext cx="4329514" cy="3429000"/>
        </p:xfrm>
        <a:graphic>
          <a:graphicData uri="http://schemas.openxmlformats.org/presentationml/2006/ole">
            <mc:AlternateContent xmlns:mc="http://schemas.openxmlformats.org/markup-compatibility/2006">
              <mc:Choice xmlns:v="urn:schemas-microsoft-com:vml" Requires="v">
                <p:oleObj spid="_x0000_s1035" name="SPW 10.0 Graph" r:id="rId6" imgW="6830280" imgH="5410440" progId="SigmaPlotGraphicObject.9">
                  <p:embed/>
                </p:oleObj>
              </mc:Choice>
              <mc:Fallback>
                <p:oleObj name="SPW 10.0 Graph" r:id="rId6" imgW="6830280" imgH="5410440" progId="SigmaPlotGraphicObject.9">
                  <p:embed/>
                  <p:pic>
                    <p:nvPicPr>
                      <p:cNvPr id="6" name="Object 5"/>
                      <p:cNvPicPr/>
                      <p:nvPr/>
                    </p:nvPicPr>
                    <p:blipFill>
                      <a:blip r:embed="rId7"/>
                      <a:stretch>
                        <a:fillRect/>
                      </a:stretch>
                    </p:blipFill>
                    <p:spPr>
                      <a:xfrm>
                        <a:off x="4433486" y="3124200"/>
                        <a:ext cx="4329514" cy="3429000"/>
                      </a:xfrm>
                      <a:prstGeom prst="rect">
                        <a:avLst/>
                      </a:prstGeom>
                    </p:spPr>
                  </p:pic>
                </p:oleObj>
              </mc:Fallback>
            </mc:AlternateContent>
          </a:graphicData>
        </a:graphic>
      </p:graphicFrame>
    </p:spTree>
    <p:extLst>
      <p:ext uri="{BB962C8B-B14F-4D97-AF65-F5344CB8AC3E}">
        <p14:creationId xmlns:p14="http://schemas.microsoft.com/office/powerpoint/2010/main" val="618229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838200" y="5188564"/>
            <a:ext cx="3200400" cy="646331"/>
          </a:xfrm>
          <a:prstGeom prst="rect">
            <a:avLst/>
          </a:prstGeom>
          <a:noFill/>
        </p:spPr>
        <p:txBody>
          <a:bodyPr wrap="square" rtlCol="0">
            <a:spAutoFit/>
          </a:bodyPr>
          <a:lstStyle/>
          <a:p>
            <a:r>
              <a:rPr lang="en-US" b="1" dirty="0">
                <a:solidFill>
                  <a:srgbClr val="990000"/>
                </a:solidFill>
              </a:rPr>
              <a:t>HVI dogs rated as significantly LESS excitable</a:t>
            </a:r>
          </a:p>
        </p:txBody>
      </p:sp>
      <p:graphicFrame>
        <p:nvGraphicFramePr>
          <p:cNvPr id="2" name="Object 1"/>
          <p:cNvGraphicFramePr>
            <a:graphicFrameLocks noChangeAspect="1"/>
          </p:cNvGraphicFramePr>
          <p:nvPr/>
        </p:nvGraphicFramePr>
        <p:xfrm>
          <a:off x="152400" y="381000"/>
          <a:ext cx="4114800" cy="3350651"/>
        </p:xfrm>
        <a:graphic>
          <a:graphicData uri="http://schemas.openxmlformats.org/presentationml/2006/ole">
            <mc:AlternateContent xmlns:mc="http://schemas.openxmlformats.org/markup-compatibility/2006">
              <mc:Choice xmlns:v="urn:schemas-microsoft-com:vml" Requires="v">
                <p:oleObj spid="_x0000_s2058" name="SPW 10.0 Graph" r:id="rId4" imgW="6642000" imgH="5409360" progId="SigmaPlotGraphicObject.9">
                  <p:embed/>
                </p:oleObj>
              </mc:Choice>
              <mc:Fallback>
                <p:oleObj name="SPW 10.0 Graph" r:id="rId4" imgW="6642000" imgH="5409360" progId="SigmaPlotGraphicObject.9">
                  <p:embed/>
                  <p:pic>
                    <p:nvPicPr>
                      <p:cNvPr id="2" name="Object 1"/>
                      <p:cNvPicPr/>
                      <p:nvPr/>
                    </p:nvPicPr>
                    <p:blipFill>
                      <a:blip r:embed="rId5"/>
                      <a:stretch>
                        <a:fillRect/>
                      </a:stretch>
                    </p:blipFill>
                    <p:spPr>
                      <a:xfrm>
                        <a:off x="152400" y="381000"/>
                        <a:ext cx="4114800" cy="3350651"/>
                      </a:xfrm>
                      <a:prstGeom prst="rect">
                        <a:avLst/>
                      </a:prstGeom>
                    </p:spPr>
                  </p:pic>
                </p:oleObj>
              </mc:Fallback>
            </mc:AlternateContent>
          </a:graphicData>
        </a:graphic>
      </p:graphicFrame>
      <p:sp>
        <p:nvSpPr>
          <p:cNvPr id="6" name="TextBox 5"/>
          <p:cNvSpPr txBox="1"/>
          <p:nvPr/>
        </p:nvSpPr>
        <p:spPr>
          <a:xfrm>
            <a:off x="3949700" y="747931"/>
            <a:ext cx="3746500" cy="646331"/>
          </a:xfrm>
          <a:prstGeom prst="rect">
            <a:avLst/>
          </a:prstGeom>
          <a:noFill/>
        </p:spPr>
        <p:txBody>
          <a:bodyPr wrap="square" rtlCol="0">
            <a:spAutoFit/>
          </a:bodyPr>
          <a:lstStyle/>
          <a:p>
            <a:r>
              <a:rPr lang="en-US" b="1" dirty="0">
                <a:solidFill>
                  <a:srgbClr val="990000"/>
                </a:solidFill>
              </a:rPr>
              <a:t>HVI dogs rated as having slightly more separation anxiety</a:t>
            </a:r>
          </a:p>
        </p:txBody>
      </p:sp>
      <p:graphicFrame>
        <p:nvGraphicFramePr>
          <p:cNvPr id="10" name="Object 9"/>
          <p:cNvGraphicFramePr>
            <a:graphicFrameLocks noChangeAspect="1"/>
          </p:cNvGraphicFramePr>
          <p:nvPr/>
        </p:nvGraphicFramePr>
        <p:xfrm>
          <a:off x="4013200" y="2590800"/>
          <a:ext cx="4646617" cy="3717925"/>
        </p:xfrm>
        <a:graphic>
          <a:graphicData uri="http://schemas.openxmlformats.org/presentationml/2006/ole">
            <mc:AlternateContent xmlns:mc="http://schemas.openxmlformats.org/markup-compatibility/2006">
              <mc:Choice xmlns:v="urn:schemas-microsoft-com:vml" Requires="v">
                <p:oleObj spid="_x0000_s2059" name="SPW 10.0 Graph" r:id="rId6" imgW="7004880" imgH="5605200" progId="SigmaPlotGraphicObject.9">
                  <p:embed/>
                </p:oleObj>
              </mc:Choice>
              <mc:Fallback>
                <p:oleObj name="SPW 10.0 Graph" r:id="rId6" imgW="7004880" imgH="5605200" progId="SigmaPlotGraphicObject.9">
                  <p:embed/>
                  <p:pic>
                    <p:nvPicPr>
                      <p:cNvPr id="10" name="Object 9"/>
                      <p:cNvPicPr/>
                      <p:nvPr/>
                    </p:nvPicPr>
                    <p:blipFill>
                      <a:blip r:embed="rId7"/>
                      <a:stretch>
                        <a:fillRect/>
                      </a:stretch>
                    </p:blipFill>
                    <p:spPr>
                      <a:xfrm>
                        <a:off x="4013200" y="2590800"/>
                        <a:ext cx="4646617" cy="3717925"/>
                      </a:xfrm>
                      <a:prstGeom prst="rect">
                        <a:avLst/>
                      </a:prstGeom>
                    </p:spPr>
                  </p:pic>
                </p:oleObj>
              </mc:Fallback>
            </mc:AlternateContent>
          </a:graphicData>
        </a:graphic>
      </p:graphicFrame>
    </p:spTree>
    <p:extLst>
      <p:ext uri="{BB962C8B-B14F-4D97-AF65-F5344CB8AC3E}">
        <p14:creationId xmlns:p14="http://schemas.microsoft.com/office/powerpoint/2010/main" val="3474402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109133" y="4191000"/>
            <a:ext cx="3200400" cy="2031325"/>
          </a:xfrm>
          <a:prstGeom prst="rect">
            <a:avLst/>
          </a:prstGeom>
          <a:noFill/>
        </p:spPr>
        <p:txBody>
          <a:bodyPr wrap="square" rtlCol="0">
            <a:spAutoFit/>
          </a:bodyPr>
          <a:lstStyle/>
          <a:p>
            <a:r>
              <a:rPr lang="en-US" b="1" dirty="0">
                <a:solidFill>
                  <a:srgbClr val="990000"/>
                </a:solidFill>
              </a:rPr>
              <a:t>HVI dog owners more likely to use hand signs, physical prompts and combinations of training methods</a:t>
            </a:r>
          </a:p>
          <a:p>
            <a:endParaRPr lang="en-US" dirty="0">
              <a:solidFill>
                <a:srgbClr val="990000"/>
              </a:solidFill>
            </a:endParaRPr>
          </a:p>
          <a:p>
            <a:r>
              <a:rPr lang="en-US" b="1" dirty="0">
                <a:solidFill>
                  <a:srgbClr val="990000"/>
                </a:solidFill>
              </a:rPr>
              <a:t>Also more likely to provide training.</a:t>
            </a:r>
          </a:p>
        </p:txBody>
      </p:sp>
      <p:sp>
        <p:nvSpPr>
          <p:cNvPr id="5" name="TextBox 4"/>
          <p:cNvSpPr txBox="1"/>
          <p:nvPr/>
        </p:nvSpPr>
        <p:spPr>
          <a:xfrm>
            <a:off x="4343400" y="914400"/>
            <a:ext cx="3200400" cy="646331"/>
          </a:xfrm>
          <a:prstGeom prst="rect">
            <a:avLst/>
          </a:prstGeom>
          <a:noFill/>
        </p:spPr>
        <p:txBody>
          <a:bodyPr wrap="square" rtlCol="0">
            <a:spAutoFit/>
          </a:bodyPr>
          <a:lstStyle/>
          <a:p>
            <a:r>
              <a:rPr lang="en-US" b="1" dirty="0">
                <a:solidFill>
                  <a:srgbClr val="990000"/>
                </a:solidFill>
              </a:rPr>
              <a:t>HVI dogs rated as attached to their owners as NHV dogs</a:t>
            </a:r>
          </a:p>
        </p:txBody>
      </p:sp>
      <p:graphicFrame>
        <p:nvGraphicFramePr>
          <p:cNvPr id="2" name="Object 1"/>
          <p:cNvGraphicFramePr>
            <a:graphicFrameLocks noChangeAspect="1"/>
          </p:cNvGraphicFramePr>
          <p:nvPr/>
        </p:nvGraphicFramePr>
        <p:xfrm>
          <a:off x="411195" y="274663"/>
          <a:ext cx="3932205" cy="3126133"/>
        </p:xfrm>
        <a:graphic>
          <a:graphicData uri="http://schemas.openxmlformats.org/presentationml/2006/ole">
            <mc:AlternateContent xmlns:mc="http://schemas.openxmlformats.org/markup-compatibility/2006">
              <mc:Choice xmlns:v="urn:schemas-microsoft-com:vml" Requires="v">
                <p:oleObj spid="_x0000_s3078" name="SPW 10.0 Graph" r:id="rId4" imgW="6295320" imgH="5006160" progId="SigmaPlotGraphicObject.9">
                  <p:embed/>
                </p:oleObj>
              </mc:Choice>
              <mc:Fallback>
                <p:oleObj name="SPW 10.0 Graph" r:id="rId4" imgW="6295320" imgH="5006160" progId="SigmaPlotGraphicObject.9">
                  <p:embed/>
                  <p:pic>
                    <p:nvPicPr>
                      <p:cNvPr id="2" name="Object 1"/>
                      <p:cNvPicPr/>
                      <p:nvPr/>
                    </p:nvPicPr>
                    <p:blipFill>
                      <a:blip r:embed="rId5"/>
                      <a:stretch>
                        <a:fillRect/>
                      </a:stretch>
                    </p:blipFill>
                    <p:spPr>
                      <a:xfrm>
                        <a:off x="411195" y="274663"/>
                        <a:ext cx="3932205" cy="3126133"/>
                      </a:xfrm>
                      <a:prstGeom prst="rect">
                        <a:avLst/>
                      </a:prstGeom>
                    </p:spPr>
                  </p:pic>
                </p:oleObj>
              </mc:Fallback>
            </mc:AlternateContent>
          </a:graphicData>
        </a:graphic>
      </p:graphicFrame>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895600"/>
            <a:ext cx="4191000" cy="352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895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3202" y="639520"/>
            <a:ext cx="2571750" cy="171907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700" kern="1200">
                <a:solidFill>
                  <a:schemeClr val="tx1"/>
                </a:solidFill>
                <a:latin typeface="+mj-lt"/>
                <a:ea typeface="+mj-ea"/>
                <a:cs typeface="+mj-cs"/>
              </a:rPr>
              <a:t>Individual Behaviors</a:t>
            </a:r>
          </a:p>
        </p:txBody>
      </p:sp>
      <p:sp>
        <p:nvSpPr>
          <p:cNvPr id="7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73202" y="2807208"/>
            <a:ext cx="2571750" cy="341071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pPr>
            <a:r>
              <a:rPr lang="en-US" sz="1600" b="1"/>
              <a:t>NHV dogs more likely to</a:t>
            </a:r>
          </a:p>
          <a:p>
            <a:pPr lvl="1" indent="-228600">
              <a:lnSpc>
                <a:spcPct val="90000"/>
              </a:lnSpc>
              <a:buFont typeface="Arial" panose="020B0604020202020204" pitchFamily="34" charset="0"/>
              <a:buChar char="•"/>
            </a:pPr>
            <a:r>
              <a:rPr lang="en-US" sz="1600"/>
              <a:t>Roll in feces</a:t>
            </a:r>
          </a:p>
          <a:p>
            <a:pPr lvl="1" indent="-228600">
              <a:lnSpc>
                <a:spcPct val="90000"/>
              </a:lnSpc>
              <a:buFont typeface="Arial" panose="020B0604020202020204" pitchFamily="34" charset="0"/>
              <a:buChar char="•"/>
            </a:pPr>
            <a:r>
              <a:rPr lang="en-US" sz="1600"/>
              <a:t>Eat feces</a:t>
            </a:r>
          </a:p>
          <a:p>
            <a:pPr lvl="1" indent="-228600">
              <a:lnSpc>
                <a:spcPct val="90000"/>
              </a:lnSpc>
              <a:buFont typeface="Arial" panose="020B0604020202020204" pitchFamily="34" charset="0"/>
              <a:buChar char="•"/>
            </a:pPr>
            <a:endParaRPr lang="en-US" sz="1600" b="1"/>
          </a:p>
          <a:p>
            <a:pPr indent="-228600">
              <a:lnSpc>
                <a:spcPct val="90000"/>
              </a:lnSpc>
            </a:pPr>
            <a:r>
              <a:rPr lang="en-US" sz="1600" b="1"/>
              <a:t>HVI dogs more likely to engage in self stimulatory  behavior: inappropriate and/or excessive</a:t>
            </a:r>
          </a:p>
          <a:p>
            <a:pPr lvl="1" indent="-228600">
              <a:lnSpc>
                <a:spcPct val="90000"/>
              </a:lnSpc>
              <a:buFont typeface="Arial" panose="020B0604020202020204" pitchFamily="34" charset="0"/>
              <a:buChar char="•"/>
            </a:pPr>
            <a:r>
              <a:rPr lang="en-US" sz="1600"/>
              <a:t>Chewing</a:t>
            </a:r>
          </a:p>
          <a:p>
            <a:pPr lvl="1" indent="-228600">
              <a:lnSpc>
                <a:spcPct val="90000"/>
              </a:lnSpc>
              <a:buFont typeface="Arial" panose="020B0604020202020204" pitchFamily="34" charset="0"/>
              <a:buChar char="•"/>
            </a:pPr>
            <a:r>
              <a:rPr lang="en-US" sz="1600"/>
              <a:t>Barking</a:t>
            </a:r>
          </a:p>
          <a:p>
            <a:pPr lvl="1" indent="-228600">
              <a:lnSpc>
                <a:spcPct val="90000"/>
              </a:lnSpc>
              <a:buFont typeface="Arial" panose="020B0604020202020204" pitchFamily="34" charset="0"/>
              <a:buChar char="•"/>
            </a:pPr>
            <a:r>
              <a:rPr lang="en-US" sz="1600"/>
              <a:t>Licking</a:t>
            </a:r>
          </a:p>
          <a:p>
            <a:pPr lvl="1" indent="-228600">
              <a:lnSpc>
                <a:spcPct val="90000"/>
              </a:lnSpc>
              <a:buFont typeface="Arial" panose="020B0604020202020204" pitchFamily="34" charset="0"/>
              <a:buChar char="•"/>
            </a:pPr>
            <a:endParaRPr lang="en-US" sz="1600"/>
          </a:p>
        </p:txBody>
      </p:sp>
      <p:pic>
        <p:nvPicPr>
          <p:cNvPr id="9218"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3077608" y="194592"/>
            <a:ext cx="5913991" cy="58069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194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en-US" sz="4700"/>
              <a:t>Summary of Survey Data</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anchor="ctr">
            <a:normAutofit lnSpcReduction="10000"/>
          </a:bodyPr>
          <a:lstStyle/>
          <a:p>
            <a:r>
              <a:rPr lang="en-US" sz="1900" dirty="0"/>
              <a:t>Data suggest that HVI dogs </a:t>
            </a:r>
            <a:r>
              <a:rPr lang="en-US" sz="1900" b="1" i="1" dirty="0"/>
              <a:t>show no more to somewhat less problematic behavior than NHV dogs.</a:t>
            </a:r>
          </a:p>
          <a:p>
            <a:endParaRPr lang="en-US" sz="1900" dirty="0"/>
          </a:p>
          <a:p>
            <a:r>
              <a:rPr lang="en-US" sz="1900" b="1" i="1" dirty="0"/>
              <a:t>Deficits that are found are consistent with those found in deaf and blind children</a:t>
            </a:r>
          </a:p>
          <a:p>
            <a:pPr lvl="1"/>
            <a:r>
              <a:rPr lang="en-US" sz="1900" dirty="0"/>
              <a:t>Separation anxiety</a:t>
            </a:r>
          </a:p>
          <a:p>
            <a:pPr lvl="1"/>
            <a:r>
              <a:rPr lang="en-US" sz="1900" dirty="0"/>
              <a:t>Perseverative behavior</a:t>
            </a:r>
          </a:p>
          <a:p>
            <a:pPr lvl="1"/>
            <a:r>
              <a:rPr lang="en-US" sz="1900" dirty="0"/>
              <a:t>No more aggression, excitability or general anxiety</a:t>
            </a:r>
          </a:p>
          <a:p>
            <a:pPr lvl="1"/>
            <a:endParaRPr lang="en-US" sz="1900" dirty="0"/>
          </a:p>
          <a:p>
            <a:r>
              <a:rPr lang="en-US" sz="1900" dirty="0"/>
              <a:t>But perhaps the owners are underestimating the degree of problems? </a:t>
            </a:r>
          </a:p>
          <a:p>
            <a:endParaRPr lang="en-US" sz="1900" dirty="0"/>
          </a:p>
          <a:p>
            <a:r>
              <a:rPr lang="en-US" sz="1900" dirty="0"/>
              <a:t>Conduct behavioral assessments of HVI and NHV dogs.</a:t>
            </a:r>
          </a:p>
        </p:txBody>
      </p:sp>
    </p:spTree>
    <p:extLst>
      <p:ext uri="{BB962C8B-B14F-4D97-AF65-F5344CB8AC3E}">
        <p14:creationId xmlns:p14="http://schemas.microsoft.com/office/powerpoint/2010/main" val="3065063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C0CC1F-816C-491A-AB40-5CAA0D5185A8}"/>
              </a:ext>
            </a:extLst>
          </p:cNvPr>
          <p:cNvSpPr>
            <a:spLocks noGrp="1"/>
          </p:cNvSpPr>
          <p:nvPr>
            <p:ph type="title"/>
          </p:nvPr>
        </p:nvSpPr>
        <p:spPr>
          <a:xfrm>
            <a:off x="630936" y="548640"/>
            <a:ext cx="2700645" cy="5431536"/>
          </a:xfrm>
        </p:spPr>
        <p:txBody>
          <a:bodyPr>
            <a:normAutofit/>
          </a:bodyPr>
          <a:lstStyle/>
          <a:p>
            <a:r>
              <a:rPr lang="en-US" sz="4700"/>
              <a:t>Need to examine actual behavior!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880D46-74F1-4849-9ABA-7C54847FFA4C}"/>
              </a:ext>
            </a:extLst>
          </p:cNvPr>
          <p:cNvSpPr>
            <a:spLocks noGrp="1"/>
          </p:cNvSpPr>
          <p:nvPr>
            <p:ph idx="1"/>
          </p:nvPr>
        </p:nvSpPr>
        <p:spPr>
          <a:xfrm>
            <a:off x="3844813" y="552091"/>
            <a:ext cx="4668251" cy="5431536"/>
          </a:xfrm>
        </p:spPr>
        <p:txBody>
          <a:bodyPr anchor="ctr">
            <a:normAutofit/>
          </a:bodyPr>
          <a:lstStyle/>
          <a:p>
            <a:r>
              <a:rPr lang="en-US" sz="1900"/>
              <a:t>Surveys are great, but need to examine actual behavior between deaf and hearing dogs</a:t>
            </a:r>
          </a:p>
          <a:p>
            <a:endParaRPr lang="en-US" sz="1900"/>
          </a:p>
          <a:p>
            <a:r>
              <a:rPr lang="en-US" sz="1900"/>
              <a:t>Support survey data</a:t>
            </a:r>
          </a:p>
          <a:p>
            <a:endParaRPr lang="en-US" sz="1900"/>
          </a:p>
          <a:p>
            <a:r>
              <a:rPr lang="en-US" sz="1900"/>
              <a:t>Allows experiments to examine differences in behavior across deaf and hearing dogs.</a:t>
            </a:r>
          </a:p>
        </p:txBody>
      </p:sp>
    </p:spTree>
    <p:extLst>
      <p:ext uri="{BB962C8B-B14F-4D97-AF65-F5344CB8AC3E}">
        <p14:creationId xmlns:p14="http://schemas.microsoft.com/office/powerpoint/2010/main" val="2865054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971550" y="669925"/>
            <a:ext cx="3600450" cy="1325563"/>
          </a:xfrm>
        </p:spPr>
        <p:txBody>
          <a:bodyPr anchor="b">
            <a:normAutofit/>
          </a:bodyPr>
          <a:lstStyle/>
          <a:p>
            <a:pPr>
              <a:lnSpc>
                <a:spcPct val="90000"/>
              </a:lnSpc>
            </a:pPr>
            <a:r>
              <a:rPr lang="en-US" sz="3400" b="1">
                <a:solidFill>
                  <a:schemeClr val="bg1"/>
                </a:solidFill>
              </a:rPr>
              <a:t>Ontogeny of social behavior in Canids</a:t>
            </a:r>
          </a:p>
        </p:txBody>
      </p:sp>
      <p:cxnSp>
        <p:nvCxnSpPr>
          <p:cNvPr id="137" name="Straight Connector 13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026340"/>
            <a:ext cx="457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971550" y="2288833"/>
            <a:ext cx="3600450" cy="3711571"/>
          </a:xfrm>
        </p:spPr>
        <p:txBody>
          <a:bodyPr>
            <a:normAutofit/>
          </a:bodyPr>
          <a:lstStyle/>
          <a:p>
            <a:pPr>
              <a:lnSpc>
                <a:spcPct val="90000"/>
              </a:lnSpc>
            </a:pPr>
            <a:r>
              <a:rPr lang="en-US" sz="1400">
                <a:solidFill>
                  <a:schemeClr val="bg1"/>
                </a:solidFill>
              </a:rPr>
              <a:t>Domestication results in both physical and behavioral changes</a:t>
            </a:r>
          </a:p>
          <a:p>
            <a:pPr>
              <a:lnSpc>
                <a:spcPct val="90000"/>
              </a:lnSpc>
            </a:pPr>
            <a:endParaRPr lang="en-US" sz="1400">
              <a:solidFill>
                <a:schemeClr val="bg1"/>
              </a:solidFill>
            </a:endParaRPr>
          </a:p>
          <a:p>
            <a:pPr>
              <a:lnSpc>
                <a:spcPct val="90000"/>
              </a:lnSpc>
            </a:pPr>
            <a:r>
              <a:rPr lang="en-US" sz="1400">
                <a:solidFill>
                  <a:schemeClr val="bg1"/>
                </a:solidFill>
              </a:rPr>
              <a:t>Physical changes include:</a:t>
            </a:r>
          </a:p>
          <a:p>
            <a:pPr lvl="1">
              <a:lnSpc>
                <a:spcPct val="90000"/>
              </a:lnSpc>
            </a:pPr>
            <a:r>
              <a:rPr lang="en-US" sz="1400">
                <a:solidFill>
                  <a:schemeClr val="bg1"/>
                </a:solidFill>
              </a:rPr>
              <a:t>Larger size variation: dwarf and giant</a:t>
            </a:r>
          </a:p>
          <a:p>
            <a:pPr lvl="1">
              <a:lnSpc>
                <a:spcPct val="90000"/>
              </a:lnSpc>
            </a:pPr>
            <a:r>
              <a:rPr lang="en-US" sz="1400">
                <a:solidFill>
                  <a:schemeClr val="bg1"/>
                </a:solidFill>
              </a:rPr>
              <a:t>Piebald coat color</a:t>
            </a:r>
          </a:p>
          <a:p>
            <a:pPr lvl="1">
              <a:lnSpc>
                <a:spcPct val="90000"/>
              </a:lnSpc>
            </a:pPr>
            <a:r>
              <a:rPr lang="en-US" sz="1400">
                <a:solidFill>
                  <a:schemeClr val="bg1"/>
                </a:solidFill>
              </a:rPr>
              <a:t>Reproductive cycle changes</a:t>
            </a:r>
          </a:p>
          <a:p>
            <a:pPr lvl="1">
              <a:lnSpc>
                <a:spcPct val="90000"/>
              </a:lnSpc>
            </a:pPr>
            <a:r>
              <a:rPr lang="en-US" sz="1400">
                <a:solidFill>
                  <a:schemeClr val="bg1"/>
                </a:solidFill>
              </a:rPr>
              <a:t>Changes in hair, shortened tails, floppy ears</a:t>
            </a:r>
          </a:p>
          <a:p>
            <a:pPr marL="457200" lvl="1" indent="0">
              <a:lnSpc>
                <a:spcPct val="90000"/>
              </a:lnSpc>
              <a:buNone/>
            </a:pPr>
            <a:endParaRPr lang="en-US" sz="1400">
              <a:solidFill>
                <a:schemeClr val="bg1"/>
              </a:solidFill>
            </a:endParaRPr>
          </a:p>
          <a:p>
            <a:pPr>
              <a:lnSpc>
                <a:spcPct val="90000"/>
              </a:lnSpc>
            </a:pPr>
            <a:r>
              <a:rPr lang="en-US" sz="1400">
                <a:solidFill>
                  <a:schemeClr val="bg1"/>
                </a:solidFill>
              </a:rPr>
              <a:t>Social changes:</a:t>
            </a:r>
          </a:p>
          <a:p>
            <a:pPr lvl="1">
              <a:lnSpc>
                <a:spcPct val="90000"/>
              </a:lnSpc>
            </a:pPr>
            <a:r>
              <a:rPr lang="en-US" sz="1400">
                <a:solidFill>
                  <a:schemeClr val="bg1"/>
                </a:solidFill>
              </a:rPr>
              <a:t>Lack of development of fear to humans</a:t>
            </a:r>
          </a:p>
          <a:p>
            <a:pPr lvl="1">
              <a:lnSpc>
                <a:spcPct val="90000"/>
              </a:lnSpc>
            </a:pPr>
            <a:r>
              <a:rPr lang="en-US" sz="1400">
                <a:solidFill>
                  <a:schemeClr val="bg1"/>
                </a:solidFill>
              </a:rPr>
              <a:t>Exhibiting play behavior in adulthood</a:t>
            </a:r>
          </a:p>
          <a:p>
            <a:pPr lvl="1">
              <a:lnSpc>
                <a:spcPct val="90000"/>
              </a:lnSpc>
            </a:pPr>
            <a:r>
              <a:rPr lang="en-US" sz="1400">
                <a:solidFill>
                  <a:schemeClr val="bg1"/>
                </a:solidFill>
              </a:rPr>
              <a:t>Prolonged juvenile period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83894" y="752874"/>
            <a:ext cx="2691480" cy="201861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 name="Rectangle 138">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702" y="182859"/>
            <a:ext cx="2997196"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28995" y="4131205"/>
            <a:ext cx="2691480" cy="19826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 name="Rectangle 140">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8803" y="3543213"/>
            <a:ext cx="2997196"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312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pPr>
              <a:lnSpc>
                <a:spcPct val="90000"/>
              </a:lnSpc>
            </a:pPr>
            <a:r>
              <a:rPr lang="en-US" sz="2900" b="1"/>
              <a:t>CANINE-ALITY</a:t>
            </a:r>
            <a:r>
              <a:rPr lang="en-US" sz="2900" b="1" baseline="30000"/>
              <a:t>TM</a:t>
            </a:r>
            <a:r>
              <a:rPr lang="en-US" sz="2900" b="1"/>
              <a:t> AND SAFER</a:t>
            </a:r>
            <a:r>
              <a:rPr lang="en-US" sz="2900" b="1" baseline="30000"/>
              <a:t>TM</a:t>
            </a:r>
            <a:r>
              <a:rPr lang="en-US" sz="2900" b="1"/>
              <a:t> ASSESSMENTS AS BEHAVIORAL PREDICTORS TO DISTINQUISH DEAF AND HEARING DOGS</a:t>
            </a:r>
            <a:br>
              <a:rPr lang="en-US" sz="2900" b="1"/>
            </a:br>
            <a:endParaRPr lang="en-US" sz="2900" b="1"/>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anchor="ctr">
            <a:normAutofit/>
          </a:bodyPr>
          <a:lstStyle/>
          <a:p>
            <a:pPr>
              <a:lnSpc>
                <a:spcPct val="90000"/>
              </a:lnSpc>
              <a:defRPr/>
            </a:pPr>
            <a:r>
              <a:rPr lang="en-US" sz="1900" b="1"/>
              <a:t>Participants: </a:t>
            </a:r>
            <a:r>
              <a:rPr lang="en-US" sz="1900"/>
              <a:t>9 HVI and 5 NHV Australian Shepherd dogs, ages 1 to 5, mean age 2.8.</a:t>
            </a:r>
          </a:p>
          <a:p>
            <a:pPr>
              <a:lnSpc>
                <a:spcPct val="90000"/>
              </a:lnSpc>
              <a:defRPr/>
            </a:pPr>
            <a:endParaRPr lang="en-US" sz="1900" b="1"/>
          </a:p>
          <a:p>
            <a:pPr>
              <a:lnSpc>
                <a:spcPct val="90000"/>
              </a:lnSpc>
              <a:defRPr/>
            </a:pPr>
            <a:r>
              <a:rPr lang="en-US" sz="1900" b="1"/>
              <a:t>Procedure:  </a:t>
            </a:r>
            <a:r>
              <a:rPr lang="en-US" sz="1900"/>
              <a:t>Two assessments were given to the dogs:</a:t>
            </a:r>
          </a:p>
          <a:p>
            <a:pPr marL="857250" lvl="1" indent="-457200">
              <a:lnSpc>
                <a:spcPct val="90000"/>
              </a:lnSpc>
              <a:defRPr/>
            </a:pPr>
            <a:r>
              <a:rPr lang="en-US" sz="1900" b="1"/>
              <a:t>Canine-ality</a:t>
            </a:r>
            <a:r>
              <a:rPr lang="en-US" sz="1900" b="1" baseline="30000"/>
              <a:t>TM </a:t>
            </a:r>
            <a:r>
              <a:rPr lang="en-US" sz="1900" b="1"/>
              <a:t>Assessment: </a:t>
            </a:r>
          </a:p>
          <a:p>
            <a:pPr marL="1257300" lvl="2" indent="-457200">
              <a:lnSpc>
                <a:spcPct val="90000"/>
              </a:lnSpc>
              <a:defRPr/>
            </a:pPr>
            <a:r>
              <a:rPr lang="en-US" sz="1900"/>
              <a:t>6 item personality assessment</a:t>
            </a:r>
            <a:r>
              <a:rPr lang="en-US" sz="1900" b="1"/>
              <a:t>: </a:t>
            </a:r>
            <a:r>
              <a:rPr lang="en-US" sz="1900"/>
              <a:t>Left Alone, Greeting, Crate, Play test, Food motivation, Manners</a:t>
            </a:r>
          </a:p>
          <a:p>
            <a:pPr>
              <a:lnSpc>
                <a:spcPct val="90000"/>
              </a:lnSpc>
              <a:defRPr/>
            </a:pPr>
            <a:endParaRPr lang="en-US" sz="1900" b="1"/>
          </a:p>
          <a:p>
            <a:pPr lvl="1">
              <a:lnSpc>
                <a:spcPct val="90000"/>
              </a:lnSpc>
              <a:defRPr/>
            </a:pPr>
            <a:r>
              <a:rPr lang="en-US" sz="1900" b="1"/>
              <a:t>SAFER</a:t>
            </a:r>
            <a:r>
              <a:rPr lang="en-US" sz="1900" b="1" baseline="30000"/>
              <a:t>TM </a:t>
            </a:r>
            <a:r>
              <a:rPr lang="en-US" sz="1900" b="1"/>
              <a:t>assessment: </a:t>
            </a:r>
          </a:p>
          <a:p>
            <a:pPr lvl="2">
              <a:lnSpc>
                <a:spcPct val="90000"/>
              </a:lnSpc>
              <a:defRPr/>
            </a:pPr>
            <a:r>
              <a:rPr lang="en-US" sz="1900"/>
              <a:t>7-item canine aggression assessment </a:t>
            </a:r>
          </a:p>
          <a:p>
            <a:pPr lvl="2">
              <a:lnSpc>
                <a:spcPct val="90000"/>
              </a:lnSpc>
              <a:defRPr/>
            </a:pPr>
            <a:r>
              <a:rPr lang="en-US" sz="1900"/>
              <a:t>Look; Sensitivity; Tag; Paw Squeeze; Food Behavior; Toy Behavior; Dog-to-Dog behavior</a:t>
            </a:r>
          </a:p>
          <a:p>
            <a:pPr lvl="2">
              <a:lnSpc>
                <a:spcPct val="90000"/>
              </a:lnSpc>
              <a:defRPr/>
            </a:pPr>
            <a:r>
              <a:rPr lang="en-US" sz="1900"/>
              <a:t>Scores are used as prescriptive for behavioral intervention.</a:t>
            </a:r>
            <a:endParaRPr lang="en-US" sz="1900" b="1"/>
          </a:p>
        </p:txBody>
      </p:sp>
    </p:spTree>
    <p:extLst>
      <p:ext uri="{BB962C8B-B14F-4D97-AF65-F5344CB8AC3E}">
        <p14:creationId xmlns:p14="http://schemas.microsoft.com/office/powerpoint/2010/main" val="1774557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54346" y="638089"/>
            <a:ext cx="3614166" cy="1476801"/>
          </a:xfrm>
        </p:spPr>
        <p:txBody>
          <a:bodyPr anchor="b">
            <a:normAutofit/>
          </a:bodyPr>
          <a:lstStyle/>
          <a:p>
            <a:r>
              <a:rPr lang="en-US" sz="4700" b="1"/>
              <a:t>Results</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4766" y="640080"/>
            <a:ext cx="3751097" cy="557784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346"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054346" y="2664886"/>
            <a:ext cx="3614166" cy="3550789"/>
          </a:xfrm>
        </p:spPr>
        <p:txBody>
          <a:bodyPr anchor="t">
            <a:normAutofit/>
          </a:bodyPr>
          <a:lstStyle/>
          <a:p>
            <a:pPr>
              <a:lnSpc>
                <a:spcPct val="90000"/>
              </a:lnSpc>
              <a:defRPr/>
            </a:pPr>
            <a:endParaRPr lang="en-US" sz="1900"/>
          </a:p>
          <a:p>
            <a:pPr>
              <a:lnSpc>
                <a:spcPct val="90000"/>
              </a:lnSpc>
              <a:spcBef>
                <a:spcPts val="0"/>
              </a:spcBef>
              <a:defRPr/>
            </a:pPr>
            <a:r>
              <a:rPr lang="en-US" sz="1900"/>
              <a:t>HVI dogs showed greater anxiety on LEFT ALONE subscale</a:t>
            </a:r>
          </a:p>
          <a:p>
            <a:pPr lvl="1">
              <a:lnSpc>
                <a:spcPct val="90000"/>
              </a:lnSpc>
              <a:spcBef>
                <a:spcPts val="0"/>
              </a:spcBef>
              <a:defRPr/>
            </a:pPr>
            <a:r>
              <a:rPr lang="en-US" sz="1900"/>
              <a:t>R=.702, F(1,14)=12.64, p=.004, ß=.702.</a:t>
            </a:r>
          </a:p>
          <a:p>
            <a:pPr>
              <a:lnSpc>
                <a:spcPct val="90000"/>
              </a:lnSpc>
              <a:spcBef>
                <a:spcPts val="0"/>
              </a:spcBef>
              <a:defRPr/>
            </a:pPr>
            <a:endParaRPr lang="en-US" sz="1900"/>
          </a:p>
          <a:p>
            <a:pPr>
              <a:lnSpc>
                <a:spcPct val="90000"/>
              </a:lnSpc>
              <a:spcBef>
                <a:spcPts val="0"/>
              </a:spcBef>
              <a:defRPr/>
            </a:pPr>
            <a:r>
              <a:rPr lang="en-US" sz="1900"/>
              <a:t>Male dogs were more likely to receive a higher (poorer) score on the Manners subscale. </a:t>
            </a:r>
          </a:p>
          <a:p>
            <a:pPr lvl="1">
              <a:lnSpc>
                <a:spcPct val="90000"/>
              </a:lnSpc>
              <a:spcBef>
                <a:spcPts val="0"/>
              </a:spcBef>
              <a:defRPr/>
            </a:pPr>
            <a:r>
              <a:rPr lang="en-US" sz="1900"/>
              <a:t>R=.593, F(1,14)=7.06, p=.02, ß =0.593.</a:t>
            </a:r>
          </a:p>
          <a:p>
            <a:pPr indent="0">
              <a:lnSpc>
                <a:spcPct val="90000"/>
              </a:lnSpc>
              <a:spcBef>
                <a:spcPts val="0"/>
              </a:spcBef>
              <a:buNone/>
              <a:defRPr/>
            </a:pPr>
            <a:endParaRPr lang="en-US" sz="1900"/>
          </a:p>
        </p:txBody>
      </p:sp>
    </p:spTree>
    <p:extLst>
      <p:ext uri="{BB962C8B-B14F-4D97-AF65-F5344CB8AC3E}">
        <p14:creationId xmlns:p14="http://schemas.microsoft.com/office/powerpoint/2010/main" val="1459938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rPr lang="en-US" sz="4300"/>
              <a:t>Summary of Behavioral Assessments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a:normAutofit/>
          </a:bodyPr>
          <a:lstStyle/>
          <a:p>
            <a:r>
              <a:rPr lang="en-US" sz="1900"/>
              <a:t>Only Australian Shepherds were examined to control for breed differences</a:t>
            </a:r>
          </a:p>
          <a:p>
            <a:pPr lvl="1"/>
            <a:r>
              <a:rPr lang="en-US" sz="1900"/>
              <a:t>this breed has a a high rate of HVIs (approximately 18%).</a:t>
            </a:r>
          </a:p>
          <a:p>
            <a:endParaRPr lang="en-US" sz="1900"/>
          </a:p>
          <a:p>
            <a:r>
              <a:rPr lang="en-US" sz="1900"/>
              <a:t>HVI dogs did differ from NHV dogs in terms of </a:t>
            </a:r>
            <a:r>
              <a:rPr lang="en-US" sz="1900" b="1"/>
              <a:t>separation anxiety</a:t>
            </a:r>
            <a:r>
              <a:rPr lang="en-US" sz="1900"/>
              <a:t>, confirming the trend found in the survey study</a:t>
            </a:r>
          </a:p>
          <a:p>
            <a:pPr lvl="1"/>
            <a:endParaRPr lang="en-US" sz="1900"/>
          </a:p>
          <a:p>
            <a:r>
              <a:rPr lang="en-US" sz="1900"/>
              <a:t>Does confirm, again, that HVI Australian Shepherds do not appear to exhibit the severe behavioral problems cited by breed-specific clubs or the AKC.</a:t>
            </a:r>
          </a:p>
          <a:p>
            <a:endParaRPr lang="en-US" sz="1900"/>
          </a:p>
          <a:p>
            <a:r>
              <a:rPr lang="en-US" sz="1900"/>
              <a:t>Next: examine differences across specific social settings</a:t>
            </a:r>
          </a:p>
          <a:p>
            <a:endParaRPr lang="en-US" sz="1900"/>
          </a:p>
          <a:p>
            <a:pPr lvl="1"/>
            <a:endParaRPr lang="en-US" sz="1900"/>
          </a:p>
        </p:txBody>
      </p:sp>
    </p:spTree>
    <p:extLst>
      <p:ext uri="{BB962C8B-B14F-4D97-AF65-F5344CB8AC3E}">
        <p14:creationId xmlns:p14="http://schemas.microsoft.com/office/powerpoint/2010/main" val="1680144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507"/>
            <a:ext cx="2620771" cy="4930986"/>
          </a:xfrm>
        </p:spPr>
        <p:txBody>
          <a:bodyPr vert="horz" lIns="91440" tIns="45720" rIns="91440" bIns="45720" rtlCol="0" anchor="ctr">
            <a:normAutofit/>
          </a:bodyPr>
          <a:lstStyle/>
          <a:p>
            <a:pPr algn="r">
              <a:lnSpc>
                <a:spcPct val="90000"/>
              </a:lnSpc>
            </a:pPr>
            <a:r>
              <a:rPr lang="en-US" sz="3100" b="1" kern="1200">
                <a:solidFill>
                  <a:schemeClr val="accent1"/>
                </a:solidFill>
                <a:latin typeface="+mj-lt"/>
                <a:ea typeface="+mj-ea"/>
                <a:cs typeface="+mj-cs"/>
              </a:rPr>
              <a:t>ACQUIRING FOOD PREFERENCES FROM INTERACTION </a:t>
            </a:r>
            <a:br>
              <a:rPr lang="en-US" sz="3100" b="1" kern="1200">
                <a:solidFill>
                  <a:schemeClr val="accent1"/>
                </a:solidFill>
                <a:latin typeface="+mj-lt"/>
                <a:ea typeface="+mj-ea"/>
                <a:cs typeface="+mj-cs"/>
              </a:rPr>
            </a:br>
            <a:r>
              <a:rPr lang="en-US" sz="3100" b="1" kern="1200">
                <a:solidFill>
                  <a:schemeClr val="accent1"/>
                </a:solidFill>
                <a:latin typeface="+mj-lt"/>
                <a:ea typeface="+mj-ea"/>
                <a:cs typeface="+mj-cs"/>
              </a:rPr>
              <a:t>WITH HVI vs. NHV CONSPECIFICS</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507"/>
            <a:ext cx="4688204" cy="3837093"/>
          </a:xfrm>
        </p:spPr>
        <p:txBody>
          <a:bodyPr vert="horz" lIns="91440" tIns="45720" rIns="91440" bIns="45720" rtlCol="0" anchor="b">
            <a:noAutofit/>
          </a:bodyPr>
          <a:lstStyle/>
          <a:p>
            <a:pPr indent="-228600">
              <a:lnSpc>
                <a:spcPct val="90000"/>
              </a:lnSpc>
            </a:pPr>
            <a:r>
              <a:rPr lang="en-US" sz="1400" b="1" dirty="0"/>
              <a:t>Participants: 8 HVI and 6 NHV dogs. </a:t>
            </a:r>
          </a:p>
          <a:p>
            <a:pPr lvl="1" indent="-228600">
              <a:lnSpc>
                <a:spcPct val="90000"/>
              </a:lnSpc>
              <a:buFont typeface="Arial" panose="020B0604020202020204" pitchFamily="34" charset="0"/>
              <a:buChar char="•"/>
            </a:pPr>
            <a:r>
              <a:rPr lang="en-US" sz="1400" dirty="0"/>
              <a:t>Australian Shepherds, Labs, Golden Retrievers, Boxers, Pit Bulls</a:t>
            </a:r>
          </a:p>
          <a:p>
            <a:pPr lvl="1" indent="-228600">
              <a:lnSpc>
                <a:spcPct val="90000"/>
              </a:lnSpc>
              <a:buFont typeface="Arial" panose="020B0604020202020204" pitchFamily="34" charset="0"/>
              <a:buChar char="•"/>
            </a:pPr>
            <a:r>
              <a:rPr lang="en-US" sz="1400" dirty="0"/>
              <a:t>Ages 1 to 11; mean for HVI = 2.8; mean for NHV = 5.5</a:t>
            </a:r>
          </a:p>
          <a:p>
            <a:pPr lvl="1" indent="-228600">
              <a:lnSpc>
                <a:spcPct val="90000"/>
              </a:lnSpc>
              <a:buFont typeface="Arial" panose="020B0604020202020204" pitchFamily="34" charset="0"/>
              <a:buChar char="•"/>
            </a:pPr>
            <a:r>
              <a:rPr lang="en-US" sz="1400" dirty="0"/>
              <a:t>Dogs served as both the demonstrator and the recipient. Each dog was tested at least three time for each condition. </a:t>
            </a:r>
          </a:p>
          <a:p>
            <a:pPr indent="-228600">
              <a:lnSpc>
                <a:spcPct val="90000"/>
              </a:lnSpc>
            </a:pPr>
            <a:endParaRPr lang="en-US" sz="1400" dirty="0"/>
          </a:p>
          <a:p>
            <a:pPr indent="-228600">
              <a:lnSpc>
                <a:spcPct val="90000"/>
              </a:lnSpc>
            </a:pPr>
            <a:r>
              <a:rPr lang="en-US" sz="1400" b="1" dirty="0"/>
              <a:t>Four conditions</a:t>
            </a:r>
            <a:r>
              <a:rPr lang="en-US" sz="1400" dirty="0"/>
              <a:t>: </a:t>
            </a:r>
          </a:p>
          <a:p>
            <a:pPr lvl="1" indent="-228600">
              <a:lnSpc>
                <a:spcPct val="90000"/>
              </a:lnSpc>
              <a:buFont typeface="Arial" panose="020B0604020202020204" pitchFamily="34" charset="0"/>
              <a:buChar char="•"/>
            </a:pPr>
            <a:r>
              <a:rPr lang="en-US" sz="1400" dirty="0"/>
              <a:t>HVI demonstrator to HVI recipient; HVI demonstrator to NHV recipient</a:t>
            </a:r>
          </a:p>
          <a:p>
            <a:pPr lvl="1" indent="-228600">
              <a:lnSpc>
                <a:spcPct val="90000"/>
              </a:lnSpc>
              <a:buFont typeface="Arial" panose="020B0604020202020204" pitchFamily="34" charset="0"/>
              <a:buChar char="•"/>
            </a:pPr>
            <a:r>
              <a:rPr lang="en-US" sz="1400" dirty="0"/>
              <a:t>NHV demonstrator to HVI recipient; NHV demonstrator to NHV recipient</a:t>
            </a:r>
          </a:p>
          <a:p>
            <a:pPr indent="-228600">
              <a:lnSpc>
                <a:spcPct val="90000"/>
              </a:lnSpc>
            </a:pPr>
            <a:endParaRPr lang="en-US" sz="1400" dirty="0"/>
          </a:p>
          <a:p>
            <a:pPr indent="-228600">
              <a:lnSpc>
                <a:spcPct val="90000"/>
              </a:lnSpc>
            </a:pPr>
            <a:r>
              <a:rPr lang="en-US" sz="1400" dirty="0"/>
              <a:t>The demonstrator dog given a specifically flavored food; </a:t>
            </a:r>
          </a:p>
          <a:p>
            <a:pPr indent="-228600">
              <a:lnSpc>
                <a:spcPct val="90000"/>
              </a:lnSpc>
            </a:pPr>
            <a:r>
              <a:rPr lang="en-US" sz="1400" dirty="0"/>
              <a:t>Dog pairs then allowed to socialize for 10 minutes. </a:t>
            </a:r>
          </a:p>
          <a:p>
            <a:pPr indent="-228600">
              <a:lnSpc>
                <a:spcPct val="90000"/>
              </a:lnSpc>
            </a:pPr>
            <a:r>
              <a:rPr lang="en-US" sz="1400" dirty="0"/>
              <a:t>Recipient dog presented with same and different food choices. </a:t>
            </a:r>
          </a:p>
        </p:txBody>
      </p:sp>
      <p:sp>
        <p:nvSpPr>
          <p:cNvPr id="4" name="TextBox 3"/>
          <p:cNvSpPr txBox="1"/>
          <p:nvPr/>
        </p:nvSpPr>
        <p:spPr>
          <a:xfrm>
            <a:off x="3732022" y="5385646"/>
            <a:ext cx="4688205" cy="230462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100" dirty="0"/>
              <a:t>Replication of: Lupfer-Johnson, G. &amp; Ross, J. (2007). Dogs acquire food preferences from interacting with recently fed conspecifics. Behavioral Processes, 74, 104-106.</a:t>
            </a:r>
          </a:p>
        </p:txBody>
      </p:sp>
    </p:spTree>
    <p:extLst>
      <p:ext uri="{BB962C8B-B14F-4D97-AF65-F5344CB8AC3E}">
        <p14:creationId xmlns:p14="http://schemas.microsoft.com/office/powerpoint/2010/main" val="3454919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3581" y="685800"/>
            <a:ext cx="3264837" cy="147466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800" b="1" kern="1200">
                <a:solidFill>
                  <a:srgbClr val="595959"/>
                </a:solidFill>
                <a:latin typeface="+mj-lt"/>
                <a:ea typeface="+mj-ea"/>
                <a:cs typeface="+mj-cs"/>
              </a:rPr>
              <a:t>RESULTS</a:t>
            </a:r>
          </a:p>
        </p:txBody>
      </p:sp>
      <p:sp>
        <p:nvSpPr>
          <p:cNvPr id="5" name="Content Placeholder 4"/>
          <p:cNvSpPr>
            <a:spLocks noGrp="1"/>
          </p:cNvSpPr>
          <p:nvPr>
            <p:ph sz="half" idx="1"/>
          </p:nvPr>
        </p:nvSpPr>
        <p:spPr>
          <a:xfrm>
            <a:off x="653581" y="2447337"/>
            <a:ext cx="3264837" cy="3770434"/>
          </a:xfrm>
        </p:spPr>
        <p:txBody>
          <a:bodyPr vert="horz" lIns="91440" tIns="45720" rIns="91440" bIns="45720" rtlCol="0" anchor="t">
            <a:normAutofit/>
          </a:bodyPr>
          <a:lstStyle/>
          <a:p>
            <a:pPr indent="-228600">
              <a:lnSpc>
                <a:spcPct val="90000"/>
              </a:lnSpc>
            </a:pPr>
            <a:r>
              <a:rPr lang="en-US" sz="1600">
                <a:solidFill>
                  <a:srgbClr val="595959"/>
                </a:solidFill>
              </a:rPr>
              <a:t>Significant difference for same/different food, F(1,12)=45.91, p=.049</a:t>
            </a:r>
          </a:p>
          <a:p>
            <a:pPr indent="-228600">
              <a:lnSpc>
                <a:spcPct val="90000"/>
              </a:lnSpc>
            </a:pPr>
            <a:endParaRPr lang="en-US" sz="1600">
              <a:solidFill>
                <a:srgbClr val="595959"/>
              </a:solidFill>
            </a:endParaRPr>
          </a:p>
          <a:p>
            <a:pPr indent="-228600">
              <a:lnSpc>
                <a:spcPct val="90000"/>
              </a:lnSpc>
            </a:pPr>
            <a:r>
              <a:rPr lang="en-US" sz="1600">
                <a:solidFill>
                  <a:srgbClr val="595959"/>
                </a:solidFill>
              </a:rPr>
              <a:t>Significant difference in</a:t>
            </a:r>
          </a:p>
          <a:p>
            <a:pPr marL="0" indent="-228600">
              <a:lnSpc>
                <a:spcPct val="90000"/>
              </a:lnSpc>
            </a:pPr>
            <a:r>
              <a:rPr lang="en-US" sz="1600">
                <a:solidFill>
                  <a:srgbClr val="595959"/>
                </a:solidFill>
              </a:rPr>
              <a:t>     amount consumed by HVI </a:t>
            </a:r>
          </a:p>
          <a:p>
            <a:pPr marL="0" indent="-228600">
              <a:lnSpc>
                <a:spcPct val="90000"/>
              </a:lnSpc>
            </a:pPr>
            <a:r>
              <a:rPr lang="en-US" sz="1600">
                <a:solidFill>
                  <a:srgbClr val="595959"/>
                </a:solidFill>
              </a:rPr>
              <a:t>     or NHV  dogs, F(1,12)=29.66,           </a:t>
            </a:r>
          </a:p>
          <a:p>
            <a:pPr marL="0" indent="-228600">
              <a:lnSpc>
                <a:spcPct val="90000"/>
              </a:lnSpc>
            </a:pPr>
            <a:r>
              <a:rPr lang="en-US" sz="1600">
                <a:solidFill>
                  <a:srgbClr val="595959"/>
                </a:solidFill>
              </a:rPr>
              <a:t>     p&lt;.001. </a:t>
            </a:r>
          </a:p>
          <a:p>
            <a:pPr indent="-228600">
              <a:lnSpc>
                <a:spcPct val="90000"/>
              </a:lnSpc>
            </a:pPr>
            <a:endParaRPr lang="en-US" sz="1600">
              <a:solidFill>
                <a:srgbClr val="595959"/>
              </a:solidFill>
            </a:endParaRPr>
          </a:p>
          <a:p>
            <a:pPr indent="-228600">
              <a:lnSpc>
                <a:spcPct val="90000"/>
              </a:lnSpc>
            </a:pPr>
            <a:r>
              <a:rPr lang="en-US" sz="1600">
                <a:solidFill>
                  <a:srgbClr val="595959"/>
                </a:solidFill>
              </a:rPr>
              <a:t>Dogs ate </a:t>
            </a:r>
            <a:r>
              <a:rPr lang="en-US" sz="1600" b="1">
                <a:solidFill>
                  <a:srgbClr val="595959"/>
                </a:solidFill>
              </a:rPr>
              <a:t>more of the food presented to the demonstrator dog, </a:t>
            </a:r>
            <a:r>
              <a:rPr lang="en-US" sz="1600">
                <a:solidFill>
                  <a:srgbClr val="595959"/>
                </a:solidFill>
              </a:rPr>
              <a:t>regardless of whether they were HVI or NHV but HVI  dogs ate more overall.</a:t>
            </a:r>
          </a:p>
          <a:p>
            <a:pPr indent="-228600">
              <a:lnSpc>
                <a:spcPct val="90000"/>
              </a:lnSpc>
            </a:pPr>
            <a:endParaRPr lang="en-US" sz="1600">
              <a:solidFill>
                <a:srgbClr val="595959"/>
              </a:solidFill>
            </a:endParaRPr>
          </a:p>
        </p:txBody>
      </p:sp>
      <p:pic>
        <p:nvPicPr>
          <p:cNvPr id="1069" name="Picture 4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086350" y="1592468"/>
            <a:ext cx="3597792" cy="37186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960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en-US" sz="4300"/>
              <a:t>Why are these results important?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anchor="ctr">
            <a:normAutofit/>
          </a:bodyPr>
          <a:lstStyle/>
          <a:p>
            <a:r>
              <a:rPr lang="en-US" sz="1900"/>
              <a:t>HVI and NHV dogs should not necessarily differ in their scent experiences. </a:t>
            </a:r>
          </a:p>
          <a:p>
            <a:pPr lvl="1"/>
            <a:r>
              <a:rPr lang="en-US" sz="1900"/>
              <a:t>Both dogs use scent as social signals</a:t>
            </a:r>
          </a:p>
          <a:p>
            <a:pPr lvl="1"/>
            <a:r>
              <a:rPr lang="en-US" sz="1900"/>
              <a:t>No impairment in HVI dogs for scent cues</a:t>
            </a:r>
          </a:p>
          <a:p>
            <a:pPr lvl="1"/>
            <a:endParaRPr lang="en-US" sz="1900"/>
          </a:p>
          <a:p>
            <a:r>
              <a:rPr lang="en-US" sz="1900"/>
              <a:t>Demonstrates that in non-involved sensory areas, HVI and NHV dogs show similar social patterns. </a:t>
            </a:r>
          </a:p>
          <a:p>
            <a:endParaRPr lang="en-US" sz="1900"/>
          </a:p>
          <a:p>
            <a:r>
              <a:rPr lang="en-US" sz="1900"/>
              <a:t>But what about areas that HVI and NHV dogs DO differ?</a:t>
            </a:r>
          </a:p>
        </p:txBody>
      </p:sp>
    </p:spTree>
    <p:extLst>
      <p:ext uri="{BB962C8B-B14F-4D97-AF65-F5344CB8AC3E}">
        <p14:creationId xmlns:p14="http://schemas.microsoft.com/office/powerpoint/2010/main" val="987748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1143000"/>
          </a:xfrm>
        </p:spPr>
        <p:txBody>
          <a:bodyPr>
            <a:noAutofit/>
          </a:bodyPr>
          <a:lstStyle/>
          <a:p>
            <a:r>
              <a:rPr lang="en-US" sz="2400" b="1" dirty="0">
                <a:latin typeface="Arial" pitchFamily="34" charset="0"/>
                <a:cs typeface="Arial" pitchFamily="34" charset="0"/>
              </a:rPr>
              <a:t>DIFFERENCES IN PLAY BETWEEN HVI and NHV DOGS </a:t>
            </a:r>
            <a:endParaRPr lang="en-US" sz="1400" dirty="0">
              <a:latin typeface="Arial" pitchFamily="34" charset="0"/>
              <a:cs typeface="Arial" pitchFamily="34" charset="0"/>
            </a:endParaRPr>
          </a:p>
        </p:txBody>
      </p:sp>
      <p:graphicFrame>
        <p:nvGraphicFramePr>
          <p:cNvPr id="6" name="Content Placeholder 2">
            <a:extLst>
              <a:ext uri="{FF2B5EF4-FFF2-40B4-BE49-F238E27FC236}">
                <a16:creationId xmlns:a16="http://schemas.microsoft.com/office/drawing/2014/main" id="{D5D59DA6-D3C0-44A2-9649-1545CB54492E}"/>
              </a:ext>
            </a:extLst>
          </p:cNvPr>
          <p:cNvGraphicFramePr>
            <a:graphicFrameLocks noGrp="1"/>
          </p:cNvGraphicFramePr>
          <p:nvPr>
            <p:ph idx="1"/>
          </p:nvPr>
        </p:nvGraphicFramePr>
        <p:xfrm>
          <a:off x="152400" y="1295400"/>
          <a:ext cx="8534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6248460"/>
            <a:ext cx="8763000" cy="276999"/>
          </a:xfrm>
          <a:prstGeom prst="rect">
            <a:avLst/>
          </a:prstGeom>
        </p:spPr>
        <p:txBody>
          <a:bodyPr wrap="square">
            <a:spAutoFit/>
          </a:bodyPr>
          <a:lstStyle/>
          <a:p>
            <a:r>
              <a:rPr lang="en-US" sz="1200" dirty="0"/>
              <a:t>Replication of: Horowitz, A. (2009). </a:t>
            </a:r>
            <a:r>
              <a:rPr lang="en-US" sz="1200" dirty="0">
                <a:latin typeface="Arial" pitchFamily="34" charset="0"/>
                <a:cs typeface="Arial" pitchFamily="34" charset="0"/>
              </a:rPr>
              <a:t>Attention</a:t>
            </a:r>
            <a:r>
              <a:rPr lang="en-US" sz="1200" dirty="0"/>
              <a:t> to attention in domestic dog (</a:t>
            </a:r>
            <a:r>
              <a:rPr lang="en-US" sz="1200" dirty="0" err="1"/>
              <a:t>Canis</a:t>
            </a:r>
            <a:r>
              <a:rPr lang="en-US" sz="1200" dirty="0"/>
              <a:t> familiaris) dyadic play. Animal Cognition, 12, 107-118.</a:t>
            </a:r>
          </a:p>
        </p:txBody>
      </p:sp>
    </p:spTree>
    <p:extLst>
      <p:ext uri="{BB962C8B-B14F-4D97-AF65-F5344CB8AC3E}">
        <p14:creationId xmlns:p14="http://schemas.microsoft.com/office/powerpoint/2010/main" val="421636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184731" y="5456055"/>
            <a:ext cx="8686800" cy="147732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990000"/>
                </a:solidFill>
              </a:rPr>
              <a:t>HVI dogs engaged in more overall play than NHV dogs particularly  when playing with other HVI dogs. This  decreased, but not significantly, when playing with NHV dogs.</a:t>
            </a:r>
          </a:p>
          <a:p>
            <a:pPr marL="285750" indent="-285750">
              <a:buFont typeface="Arial" panose="020B0604020202020204" pitchFamily="34" charset="0"/>
              <a:buChar char="•"/>
            </a:pPr>
            <a:endParaRPr lang="en-US" dirty="0">
              <a:solidFill>
                <a:srgbClr val="990000"/>
              </a:solidFill>
            </a:endParaRPr>
          </a:p>
        </p:txBody>
      </p:sp>
      <p:sp>
        <p:nvSpPr>
          <p:cNvPr id="2" name="Rectangle 3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nvGraphicFramePr>
        <p:xfrm>
          <a:off x="1219200" y="448826"/>
          <a:ext cx="6238875" cy="4800600"/>
        </p:xfrm>
        <a:graphic>
          <a:graphicData uri="http://schemas.openxmlformats.org/presentationml/2006/ole">
            <mc:AlternateContent xmlns:mc="http://schemas.openxmlformats.org/markup-compatibility/2006">
              <mc:Choice xmlns:v="urn:schemas-microsoft-com:vml" Requires="v">
                <p:oleObj spid="_x0000_s4102" name="SPW 10.0 Graph" r:id="rId4" imgW="4363176" imgH="3350959" progId="SigmaPlotGraphicObject.9">
                  <p:embed/>
                </p:oleObj>
              </mc:Choice>
              <mc:Fallback>
                <p:oleObj name="SPW 10.0 Graph" r:id="rId4" imgW="4363176" imgH="3350959" progId="SigmaPlotGraphicObject.9">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48826"/>
                        <a:ext cx="6238875"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0"/>
          <p:cNvSpPr>
            <a:spLocks noChangeArrowheads="1"/>
          </p:cNvSpPr>
          <p:nvPr/>
        </p:nvSpPr>
        <p:spPr bwMode="auto">
          <a:xfrm>
            <a:off x="0" y="50731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56020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184731" y="5475719"/>
            <a:ext cx="8686800" cy="147732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990000"/>
                </a:solidFill>
              </a:rPr>
              <a:t>HVI dogs engaged in more attention getting behavior NHV dogs particularly  when playing with other HVI dogs. This decreased, but not significantly when playing with NHV dogs.</a:t>
            </a:r>
          </a:p>
          <a:p>
            <a:pPr marL="285750" indent="-285750">
              <a:buFont typeface="Arial" panose="020B0604020202020204" pitchFamily="34" charset="0"/>
              <a:buChar char="•"/>
            </a:pPr>
            <a:endParaRPr lang="en-US" dirty="0">
              <a:solidFill>
                <a:srgbClr val="990000"/>
              </a:solidFill>
            </a:endParaRPr>
          </a:p>
        </p:txBody>
      </p:sp>
      <p:sp>
        <p:nvSpPr>
          <p:cNvPr id="2" name="Rectangle 3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0"/>
          <p:cNvSpPr>
            <a:spLocks noChangeArrowheads="1"/>
          </p:cNvSpPr>
          <p:nvPr/>
        </p:nvSpPr>
        <p:spPr bwMode="auto">
          <a:xfrm>
            <a:off x="0" y="50731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843819833"/>
              </p:ext>
            </p:extLst>
          </p:nvPr>
        </p:nvGraphicFramePr>
        <p:xfrm>
          <a:off x="1462087" y="561668"/>
          <a:ext cx="6067425" cy="4686300"/>
        </p:xfrm>
        <a:graphic>
          <a:graphicData uri="http://schemas.openxmlformats.org/presentationml/2006/ole">
            <mc:AlternateContent xmlns:mc="http://schemas.openxmlformats.org/markup-compatibility/2006">
              <mc:Choice xmlns:v="urn:schemas-microsoft-com:vml" Requires="v">
                <p:oleObj spid="_x0000_s5126" name="SPW 10.0 Graph" r:id="rId4" imgW="4336461" imgH="3350959" progId="SigmaPlotGraphicObject.9">
                  <p:embed/>
                </p:oleObj>
              </mc:Choice>
              <mc:Fallback>
                <p:oleObj name="SPW 10.0 Graph" r:id="rId4" imgW="4336461" imgH="3350959" progId="SigmaPlotGraphicObject.9">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087" y="561668"/>
                        <a:ext cx="6067425" cy="46863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oleObj>
              </mc:Fallback>
            </mc:AlternateContent>
          </a:graphicData>
        </a:graphic>
      </p:graphicFrame>
    </p:spTree>
    <p:extLst>
      <p:ext uri="{BB962C8B-B14F-4D97-AF65-F5344CB8AC3E}">
        <p14:creationId xmlns:p14="http://schemas.microsoft.com/office/powerpoint/2010/main" val="3526759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228600" y="5257800"/>
            <a:ext cx="8686800" cy="147732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990000"/>
                </a:solidFill>
              </a:rPr>
              <a:t>HVI dogs engaged in more ignoring of attention getting behavior than NHV dogs particularly playing with other HVI dogs. This decreased when playing with NHV dogs.</a:t>
            </a:r>
          </a:p>
          <a:p>
            <a:pPr marL="285750" indent="-285750">
              <a:buFont typeface="Arial" panose="020B0604020202020204" pitchFamily="34" charset="0"/>
              <a:buChar char="•"/>
            </a:pPr>
            <a:endParaRPr lang="en-US" dirty="0">
              <a:solidFill>
                <a:srgbClr val="990000"/>
              </a:solidFill>
            </a:endParaRPr>
          </a:p>
        </p:txBody>
      </p:sp>
      <p:sp>
        <p:nvSpPr>
          <p:cNvPr id="2" name="Rectangle 3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0"/>
          <p:cNvSpPr>
            <a:spLocks noChangeArrowheads="1"/>
          </p:cNvSpPr>
          <p:nvPr/>
        </p:nvSpPr>
        <p:spPr bwMode="auto">
          <a:xfrm>
            <a:off x="0" y="50731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nvGraphicFramePr>
        <p:xfrm>
          <a:off x="1905000" y="463034"/>
          <a:ext cx="5972175" cy="4610100"/>
        </p:xfrm>
        <a:graphic>
          <a:graphicData uri="http://schemas.openxmlformats.org/presentationml/2006/ole">
            <mc:AlternateContent xmlns:mc="http://schemas.openxmlformats.org/markup-compatibility/2006">
              <mc:Choice xmlns:v="urn:schemas-microsoft-com:vml" Requires="v">
                <p:oleObj spid="_x0000_s6150" name="SPW 10.0 Graph" r:id="rId4" imgW="4336461" imgH="3350959" progId="SigmaPlotGraphicObject.9">
                  <p:embed/>
                </p:oleObj>
              </mc:Choice>
              <mc:Fallback>
                <p:oleObj name="SPW 10.0 Graph" r:id="rId4" imgW="4336461" imgH="3350959" progId="SigmaPlotGraphicObject.9">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63034"/>
                        <a:ext cx="5972175" cy="461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04786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Several close relatives</a:t>
            </a:r>
          </a:p>
        </p:txBody>
      </p:sp>
      <p:graphicFrame>
        <p:nvGraphicFramePr>
          <p:cNvPr id="5" name="Content Placeholder 2">
            <a:extLst>
              <a:ext uri="{FF2B5EF4-FFF2-40B4-BE49-F238E27FC236}">
                <a16:creationId xmlns:a16="http://schemas.microsoft.com/office/drawing/2014/main" id="{1846D898-BBC3-4397-BDC9-E4670C3E5E79}"/>
              </a:ext>
            </a:extLst>
          </p:cNvPr>
          <p:cNvGraphicFramePr>
            <a:graphicFrameLocks noGrp="1"/>
          </p:cNvGraphicFramePr>
          <p:nvPr>
            <p:ph idx="1"/>
            <p:extLst>
              <p:ext uri="{D42A27DB-BD31-4B8C-83A1-F6EECF244321}">
                <p14:modId xmlns:p14="http://schemas.microsoft.com/office/powerpoint/2010/main" val="586541164"/>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0311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2269066" y="5024735"/>
            <a:ext cx="3321496" cy="923330"/>
          </a:xfrm>
          <a:prstGeom prst="rect">
            <a:avLst/>
          </a:prstGeom>
          <a:noFill/>
        </p:spPr>
        <p:txBody>
          <a:bodyPr wrap="square" rtlCol="0">
            <a:spAutoFit/>
          </a:bodyPr>
          <a:lstStyle/>
          <a:p>
            <a:r>
              <a:rPr lang="en-US" dirty="0">
                <a:solidFill>
                  <a:srgbClr val="990000"/>
                </a:solidFill>
              </a:rPr>
              <a:t>Both HVI and NHV dogs showed reduced non-play behavior during mixed play conditions. </a:t>
            </a:r>
          </a:p>
        </p:txBody>
      </p:sp>
      <p:graphicFrame>
        <p:nvGraphicFramePr>
          <p:cNvPr id="8" name="Object 7"/>
          <p:cNvGraphicFramePr>
            <a:graphicFrameLocks noChangeAspect="1"/>
          </p:cNvGraphicFramePr>
          <p:nvPr/>
        </p:nvGraphicFramePr>
        <p:xfrm>
          <a:off x="295508" y="152400"/>
          <a:ext cx="3057291" cy="2929032"/>
        </p:xfrm>
        <a:graphic>
          <a:graphicData uri="http://schemas.openxmlformats.org/presentationml/2006/ole">
            <mc:AlternateContent xmlns:mc="http://schemas.openxmlformats.org/markup-compatibility/2006">
              <mc:Choice xmlns:v="urn:schemas-microsoft-com:vml" Requires="v">
                <p:oleObj spid="_x0000_s7182" name="SPW 10.0 Graph" r:id="rId4" imgW="5562000" imgH="5329080" progId="SigmaPlotGraphicObject.9">
                  <p:embed/>
                </p:oleObj>
              </mc:Choice>
              <mc:Fallback>
                <p:oleObj name="SPW 10.0 Graph" r:id="rId4" imgW="5562000" imgH="5329080" progId="SigmaPlotGraphicObject.9">
                  <p:embed/>
                  <p:pic>
                    <p:nvPicPr>
                      <p:cNvPr id="8" name="Object 7"/>
                      <p:cNvPicPr/>
                      <p:nvPr/>
                    </p:nvPicPr>
                    <p:blipFill>
                      <a:blip r:embed="rId5"/>
                      <a:stretch>
                        <a:fillRect/>
                      </a:stretch>
                    </p:blipFill>
                    <p:spPr>
                      <a:xfrm>
                        <a:off x="295508" y="152400"/>
                        <a:ext cx="3057291" cy="2929032"/>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3141133" y="1512083"/>
          <a:ext cx="2971800" cy="2937293"/>
        </p:xfrm>
        <a:graphic>
          <a:graphicData uri="http://schemas.openxmlformats.org/presentationml/2006/ole">
            <mc:AlternateContent xmlns:mc="http://schemas.openxmlformats.org/markup-compatibility/2006">
              <mc:Choice xmlns:v="urn:schemas-microsoft-com:vml" Requires="v">
                <p:oleObj spid="_x0000_s7183" name="SPW 10.0 Graph" r:id="rId6" imgW="5605200" imgH="5540040" progId="SigmaPlotGraphicObject.9">
                  <p:embed/>
                </p:oleObj>
              </mc:Choice>
              <mc:Fallback>
                <p:oleObj name="SPW 10.0 Graph" r:id="rId6" imgW="5605200" imgH="5540040" progId="SigmaPlotGraphicObject.9">
                  <p:embed/>
                  <p:pic>
                    <p:nvPicPr>
                      <p:cNvPr id="7" name="Object 6"/>
                      <p:cNvPicPr/>
                      <p:nvPr/>
                    </p:nvPicPr>
                    <p:blipFill>
                      <a:blip r:embed="rId7"/>
                      <a:stretch>
                        <a:fillRect/>
                      </a:stretch>
                    </p:blipFill>
                    <p:spPr>
                      <a:xfrm>
                        <a:off x="3141133" y="1512083"/>
                        <a:ext cx="2971800" cy="2937293"/>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5715000" y="4114800"/>
          <a:ext cx="3206676" cy="2395065"/>
        </p:xfrm>
        <a:graphic>
          <a:graphicData uri="http://schemas.openxmlformats.org/presentationml/2006/ole">
            <mc:AlternateContent xmlns:mc="http://schemas.openxmlformats.org/markup-compatibility/2006">
              <mc:Choice xmlns:v="urn:schemas-microsoft-com:vml" Requires="v">
                <p:oleObj spid="_x0000_s7184" name="SPW 10.0 Graph" r:id="rId8" imgW="5632560" imgH="4206240" progId="SigmaPlotGraphicObject.9">
                  <p:embed/>
                </p:oleObj>
              </mc:Choice>
              <mc:Fallback>
                <p:oleObj name="SPW 10.0 Graph" r:id="rId8" imgW="5632560" imgH="4206240" progId="SigmaPlotGraphicObject.9">
                  <p:embed/>
                  <p:pic>
                    <p:nvPicPr>
                      <p:cNvPr id="6" name="Object 5"/>
                      <p:cNvPicPr/>
                      <p:nvPr/>
                    </p:nvPicPr>
                    <p:blipFill>
                      <a:blip r:embed="rId9"/>
                      <a:stretch>
                        <a:fillRect/>
                      </a:stretch>
                    </p:blipFill>
                    <p:spPr>
                      <a:xfrm>
                        <a:off x="5715000" y="4114800"/>
                        <a:ext cx="3206676" cy="2395065"/>
                      </a:xfrm>
                      <a:prstGeom prst="rect">
                        <a:avLst/>
                      </a:prstGeom>
                    </p:spPr>
                  </p:pic>
                </p:oleObj>
              </mc:Fallback>
            </mc:AlternateContent>
          </a:graphicData>
        </a:graphic>
      </p:graphicFrame>
      <p:sp>
        <p:nvSpPr>
          <p:cNvPr id="9" name="TextBox 8"/>
          <p:cNvSpPr txBox="1"/>
          <p:nvPr/>
        </p:nvSpPr>
        <p:spPr>
          <a:xfrm>
            <a:off x="3132666" y="509076"/>
            <a:ext cx="4915791" cy="646331"/>
          </a:xfrm>
          <a:prstGeom prst="rect">
            <a:avLst/>
          </a:prstGeom>
          <a:noFill/>
        </p:spPr>
        <p:txBody>
          <a:bodyPr wrap="square" rtlCol="0">
            <a:spAutoFit/>
          </a:bodyPr>
          <a:lstStyle/>
          <a:p>
            <a:r>
              <a:rPr lang="en-US" dirty="0">
                <a:solidFill>
                  <a:srgbClr val="990000"/>
                </a:solidFill>
              </a:rPr>
              <a:t>HVI dogs showed more physical interactions than NHV dogs. This decreased during mixed play.</a:t>
            </a:r>
          </a:p>
        </p:txBody>
      </p:sp>
      <p:sp>
        <p:nvSpPr>
          <p:cNvPr id="5" name="TextBox 4"/>
          <p:cNvSpPr txBox="1"/>
          <p:nvPr/>
        </p:nvSpPr>
        <p:spPr>
          <a:xfrm>
            <a:off x="5791203" y="2057516"/>
            <a:ext cx="3048000" cy="923330"/>
          </a:xfrm>
          <a:prstGeom prst="rect">
            <a:avLst/>
          </a:prstGeom>
          <a:noFill/>
        </p:spPr>
        <p:txBody>
          <a:bodyPr wrap="square" rtlCol="0">
            <a:spAutoFit/>
          </a:bodyPr>
          <a:lstStyle/>
          <a:p>
            <a:r>
              <a:rPr lang="en-US" dirty="0">
                <a:solidFill>
                  <a:srgbClr val="990000"/>
                </a:solidFill>
              </a:rPr>
              <a:t>HVI dogs barked significantly more than NHV dogs, and this </a:t>
            </a:r>
            <a:r>
              <a:rPr lang="en-US" i="1" dirty="0">
                <a:solidFill>
                  <a:srgbClr val="990000"/>
                </a:solidFill>
              </a:rPr>
              <a:t>increased</a:t>
            </a:r>
            <a:r>
              <a:rPr lang="en-US" dirty="0">
                <a:solidFill>
                  <a:srgbClr val="990000"/>
                </a:solidFill>
              </a:rPr>
              <a:t> during mixed play.</a:t>
            </a:r>
          </a:p>
        </p:txBody>
      </p:sp>
    </p:spTree>
    <p:extLst>
      <p:ext uri="{BB962C8B-B14F-4D97-AF65-F5344CB8AC3E}">
        <p14:creationId xmlns:p14="http://schemas.microsoft.com/office/powerpoint/2010/main" val="3458934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en-US" sz="4700"/>
              <a:t>Play differs!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457200"/>
            <a:ext cx="5105636" cy="5526427"/>
          </a:xfrm>
        </p:spPr>
        <p:txBody>
          <a:bodyPr anchor="ctr">
            <a:normAutofit/>
          </a:bodyPr>
          <a:lstStyle/>
          <a:p>
            <a:pPr>
              <a:lnSpc>
                <a:spcPct val="90000"/>
              </a:lnSpc>
            </a:pPr>
            <a:r>
              <a:rPr lang="en-US" sz="1800" dirty="0"/>
              <a:t>As expected, HVI dogs show different play patterns than NHV dogs.</a:t>
            </a:r>
          </a:p>
          <a:p>
            <a:pPr lvl="1">
              <a:lnSpc>
                <a:spcPct val="90000"/>
              </a:lnSpc>
            </a:pPr>
            <a:r>
              <a:rPr lang="en-US" sz="1800" b="1" i="1" dirty="0"/>
              <a:t>More attention getting, less responding to attention cues</a:t>
            </a:r>
          </a:p>
          <a:p>
            <a:pPr lvl="1">
              <a:lnSpc>
                <a:spcPct val="90000"/>
              </a:lnSpc>
            </a:pPr>
            <a:r>
              <a:rPr lang="en-US" sz="1800" b="1" i="1" dirty="0"/>
              <a:t>More physical interactions such as leap on</a:t>
            </a:r>
          </a:p>
          <a:p>
            <a:pPr lvl="2">
              <a:lnSpc>
                <a:spcPct val="90000"/>
              </a:lnSpc>
            </a:pPr>
            <a:r>
              <a:rPr lang="en-US" sz="1800" dirty="0"/>
              <a:t>Similar to deaf and blind children, who are also very tactile</a:t>
            </a:r>
          </a:p>
          <a:p>
            <a:pPr lvl="1">
              <a:lnSpc>
                <a:spcPct val="90000"/>
              </a:lnSpc>
            </a:pPr>
            <a:r>
              <a:rPr lang="en-US" sz="1800" b="1" i="1" dirty="0"/>
              <a:t>Much more and louder barking</a:t>
            </a:r>
          </a:p>
          <a:p>
            <a:pPr lvl="2">
              <a:lnSpc>
                <a:spcPct val="90000"/>
              </a:lnSpc>
            </a:pPr>
            <a:r>
              <a:rPr lang="en-US" sz="1800" dirty="0"/>
              <a:t>Again, similar to deaf </a:t>
            </a:r>
            <a:r>
              <a:rPr lang="en-US" sz="1800" dirty="0" err="1"/>
              <a:t>children.’s</a:t>
            </a:r>
            <a:r>
              <a:rPr lang="en-US" sz="1800" dirty="0"/>
              <a:t> vocal control difficulties</a:t>
            </a:r>
          </a:p>
          <a:p>
            <a:pPr lvl="2">
              <a:lnSpc>
                <a:spcPct val="90000"/>
              </a:lnSpc>
            </a:pPr>
            <a:endParaRPr lang="en-US" sz="1800" dirty="0"/>
          </a:p>
          <a:p>
            <a:pPr>
              <a:lnSpc>
                <a:spcPct val="90000"/>
              </a:lnSpc>
            </a:pPr>
            <a:r>
              <a:rPr lang="en-US" sz="1800" dirty="0"/>
              <a:t>HVI showed more and NHV dogs showed  less physical play when playing with a similarly-abled dog than when playing with a differently-abled dog</a:t>
            </a:r>
          </a:p>
          <a:p>
            <a:pPr>
              <a:lnSpc>
                <a:spcPct val="90000"/>
              </a:lnSpc>
            </a:pPr>
            <a:endParaRPr lang="en-US" sz="1800" dirty="0"/>
          </a:p>
          <a:p>
            <a:pPr>
              <a:lnSpc>
                <a:spcPct val="90000"/>
              </a:lnSpc>
            </a:pPr>
            <a:r>
              <a:rPr lang="en-US" sz="1800" dirty="0"/>
              <a:t>But how do HVI dogs interact with humans?</a:t>
            </a:r>
          </a:p>
          <a:p>
            <a:pPr>
              <a:lnSpc>
                <a:spcPct val="90000"/>
              </a:lnSpc>
            </a:pPr>
            <a:endParaRPr lang="en-US" sz="1800" dirty="0"/>
          </a:p>
        </p:txBody>
      </p:sp>
    </p:spTree>
    <p:extLst>
      <p:ext uri="{BB962C8B-B14F-4D97-AF65-F5344CB8AC3E}">
        <p14:creationId xmlns:p14="http://schemas.microsoft.com/office/powerpoint/2010/main" val="98872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507"/>
            <a:ext cx="2620771" cy="4930986"/>
          </a:xfrm>
        </p:spPr>
        <p:txBody>
          <a:bodyPr vert="horz" lIns="91440" tIns="45720" rIns="91440" bIns="45720" rtlCol="0" anchor="ctr">
            <a:normAutofit/>
          </a:bodyPr>
          <a:lstStyle/>
          <a:p>
            <a:pPr algn="r">
              <a:lnSpc>
                <a:spcPct val="90000"/>
              </a:lnSpc>
            </a:pPr>
            <a:r>
              <a:rPr lang="en-US" b="1" kern="1200">
                <a:solidFill>
                  <a:schemeClr val="accent1"/>
                </a:solidFill>
                <a:latin typeface="+mj-lt"/>
                <a:ea typeface="+mj-ea"/>
                <a:cs typeface="+mj-cs"/>
              </a:rPr>
              <a:t>OWNERS’ EFFECT ON PET DOGS’ CHOICE</a:t>
            </a:r>
            <a:endParaRPr lang="en-US" kern="1200">
              <a:solidFill>
                <a:schemeClr val="accent1"/>
              </a:solidFill>
              <a:latin typeface="+mj-lt"/>
              <a:ea typeface="+mj-ea"/>
              <a:cs typeface="+mj-cs"/>
            </a:endParaRP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2" y="963507"/>
            <a:ext cx="4688205" cy="4446692"/>
          </a:xfrm>
        </p:spPr>
        <p:txBody>
          <a:bodyPr vert="horz" lIns="91440" tIns="45720" rIns="91440" bIns="45720" rtlCol="0" anchor="b">
            <a:normAutofit fontScale="70000" lnSpcReduction="20000"/>
          </a:bodyPr>
          <a:lstStyle/>
          <a:p>
            <a:pPr indent="-228600">
              <a:lnSpc>
                <a:spcPct val="90000"/>
              </a:lnSpc>
              <a:defRPr/>
            </a:pPr>
            <a:r>
              <a:rPr lang="en-US" sz="2400" b="1" dirty="0"/>
              <a:t>Participants: </a:t>
            </a:r>
            <a:r>
              <a:rPr lang="en-US" sz="2400" dirty="0"/>
              <a:t>10 HVI and  10 NHV dogs.</a:t>
            </a:r>
          </a:p>
          <a:p>
            <a:pPr lvl="1" indent="-228600">
              <a:lnSpc>
                <a:spcPct val="90000"/>
              </a:lnSpc>
              <a:buFont typeface="Arial" panose="020B0604020202020204" pitchFamily="34" charset="0"/>
              <a:buChar char="•"/>
              <a:defRPr/>
            </a:pPr>
            <a:r>
              <a:rPr lang="en-US" sz="2400" dirty="0"/>
              <a:t>Australian Shepherds, Labs, Goldens, Boxers, Pit Bulls, Mixes</a:t>
            </a:r>
          </a:p>
          <a:p>
            <a:pPr lvl="1" indent="-228600">
              <a:lnSpc>
                <a:spcPct val="90000"/>
              </a:lnSpc>
              <a:buFont typeface="Arial" panose="020B0604020202020204" pitchFamily="34" charset="0"/>
              <a:buChar char="•"/>
              <a:defRPr/>
            </a:pPr>
            <a:r>
              <a:rPr lang="en-US" sz="2400" dirty="0"/>
              <a:t>All ages 1 to 10; average age was  2.8 for HVI; 5.4 for NHV</a:t>
            </a:r>
          </a:p>
          <a:p>
            <a:pPr indent="-228600">
              <a:lnSpc>
                <a:spcPct val="90000"/>
              </a:lnSpc>
              <a:defRPr/>
            </a:pPr>
            <a:endParaRPr lang="en-US" sz="2400" b="1" dirty="0"/>
          </a:p>
          <a:p>
            <a:pPr indent="-228600">
              <a:lnSpc>
                <a:spcPct val="90000"/>
              </a:lnSpc>
              <a:defRPr/>
            </a:pPr>
            <a:r>
              <a:rPr lang="en-US" sz="2400" b="1" dirty="0"/>
              <a:t>Procedure: </a:t>
            </a:r>
            <a:r>
              <a:rPr lang="en-US" sz="2400" dirty="0"/>
              <a:t>2 quantities of food or balls</a:t>
            </a:r>
          </a:p>
          <a:p>
            <a:pPr lvl="1" indent="-228600">
              <a:lnSpc>
                <a:spcPct val="90000"/>
              </a:lnSpc>
              <a:buFont typeface="Arial" panose="020B0604020202020204" pitchFamily="34" charset="0"/>
              <a:buChar char="•"/>
              <a:defRPr/>
            </a:pPr>
            <a:r>
              <a:rPr lang="en-US" sz="2400" b="1" dirty="0"/>
              <a:t>Small: </a:t>
            </a:r>
            <a:r>
              <a:rPr lang="en-US" sz="2400" dirty="0"/>
              <a:t>single piece of food  or single ball.</a:t>
            </a:r>
          </a:p>
          <a:p>
            <a:pPr lvl="1" indent="-228600">
              <a:lnSpc>
                <a:spcPct val="90000"/>
              </a:lnSpc>
              <a:buFont typeface="Arial" panose="020B0604020202020204" pitchFamily="34" charset="0"/>
              <a:buChar char="•"/>
              <a:defRPr/>
            </a:pPr>
            <a:r>
              <a:rPr lang="en-US" sz="2400" b="1" dirty="0"/>
              <a:t>Large:</a:t>
            </a:r>
            <a:r>
              <a:rPr lang="en-US" sz="2400" dirty="0"/>
              <a:t> 8 pieces of food or 4 balls.</a:t>
            </a:r>
          </a:p>
          <a:p>
            <a:pPr indent="-228600">
              <a:lnSpc>
                <a:spcPct val="90000"/>
              </a:lnSpc>
              <a:defRPr/>
            </a:pPr>
            <a:endParaRPr lang="en-US" sz="2400" dirty="0"/>
          </a:p>
          <a:p>
            <a:pPr indent="-228600">
              <a:lnSpc>
                <a:spcPct val="90000"/>
              </a:lnSpc>
              <a:defRPr/>
            </a:pPr>
            <a:r>
              <a:rPr lang="en-US" sz="2400" b="1" dirty="0"/>
              <a:t>Three conditions:</a:t>
            </a:r>
          </a:p>
          <a:p>
            <a:pPr marL="857250" lvl="1" indent="-228600">
              <a:lnSpc>
                <a:spcPct val="90000"/>
              </a:lnSpc>
              <a:buFont typeface="Arial" panose="020B0604020202020204" pitchFamily="34" charset="0"/>
              <a:buChar char="•"/>
              <a:defRPr/>
            </a:pPr>
            <a:r>
              <a:rPr lang="en-US" sz="2400" b="1" dirty="0"/>
              <a:t>Free choice test</a:t>
            </a:r>
            <a:r>
              <a:rPr lang="en-US" sz="2400" dirty="0"/>
              <a:t>: Dog was free to choose either plate.</a:t>
            </a:r>
          </a:p>
          <a:p>
            <a:pPr marL="857250" lvl="1" indent="-228600">
              <a:lnSpc>
                <a:spcPct val="90000"/>
              </a:lnSpc>
              <a:buFont typeface="Arial" panose="020B0604020202020204" pitchFamily="34" charset="0"/>
              <a:buChar char="•"/>
              <a:defRPr/>
            </a:pPr>
            <a:r>
              <a:rPr lang="en-US" sz="2400" b="1" dirty="0"/>
              <a:t>Owner showing clear preference </a:t>
            </a:r>
            <a:r>
              <a:rPr lang="en-US" sz="2400" dirty="0"/>
              <a:t>for one  plate,  equal amounts</a:t>
            </a:r>
          </a:p>
          <a:p>
            <a:pPr marL="857250" lvl="1" indent="-228600">
              <a:lnSpc>
                <a:spcPct val="90000"/>
              </a:lnSpc>
              <a:buFont typeface="Arial" panose="020B0604020202020204" pitchFamily="34" charset="0"/>
              <a:buChar char="•"/>
              <a:defRPr/>
            </a:pPr>
            <a:r>
              <a:rPr lang="en-US" sz="2400" b="1" dirty="0"/>
              <a:t>Owner showing clear preference for small quantity</a:t>
            </a:r>
            <a:r>
              <a:rPr lang="en-US" sz="2400" dirty="0"/>
              <a:t> compared to the larger quantity of food.</a:t>
            </a:r>
          </a:p>
          <a:p>
            <a:pPr marL="857250" lvl="1" indent="-228600">
              <a:lnSpc>
                <a:spcPct val="90000"/>
              </a:lnSpc>
              <a:buFont typeface="Arial" panose="020B0604020202020204" pitchFamily="34" charset="0"/>
              <a:buChar char="•"/>
              <a:defRPr/>
            </a:pPr>
            <a:endParaRPr lang="en-US" sz="900" dirty="0"/>
          </a:p>
          <a:p>
            <a:pPr indent="-228600">
              <a:lnSpc>
                <a:spcPct val="90000"/>
              </a:lnSpc>
            </a:pPr>
            <a:endParaRPr lang="en-US" sz="900" dirty="0"/>
          </a:p>
        </p:txBody>
      </p:sp>
      <p:sp>
        <p:nvSpPr>
          <p:cNvPr id="4" name="TextBox 3"/>
          <p:cNvSpPr txBox="1"/>
          <p:nvPr/>
        </p:nvSpPr>
        <p:spPr>
          <a:xfrm>
            <a:off x="628650" y="5410199"/>
            <a:ext cx="4688205" cy="484294"/>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1100" dirty="0"/>
              <a:t>Replication of: Prato-Previde, E., Marshall-Pescini, S., &amp; Valsecchi, P. (2008). Is your choice my choice? The owners’ effect on pet dogs’ (</a:t>
            </a:r>
            <a:r>
              <a:rPr lang="en-US" sz="1100" i="1" dirty="0"/>
              <a:t>Canis lupus </a:t>
            </a:r>
            <a:r>
              <a:rPr lang="en-US" sz="1100" i="1" dirty="0" err="1"/>
              <a:t>familiarisis</a:t>
            </a:r>
            <a:r>
              <a:rPr lang="en-US" sz="1100" dirty="0"/>
              <a:t>) performance in a food choice task. </a:t>
            </a:r>
            <a:r>
              <a:rPr lang="en-US" sz="1100" i="1" dirty="0"/>
              <a:t>Animal </a:t>
            </a:r>
            <a:r>
              <a:rPr lang="en-US" sz="1100" i="1" dirty="0" err="1"/>
              <a:t>Cogntion</a:t>
            </a:r>
            <a:r>
              <a:rPr lang="en-US" sz="1100" i="1" dirty="0"/>
              <a:t>, 11</a:t>
            </a:r>
            <a:r>
              <a:rPr lang="en-US" sz="1100" dirty="0"/>
              <a:t>, 167-174.</a:t>
            </a:r>
            <a:endParaRPr lang="en-US" sz="1100" b="1" dirty="0"/>
          </a:p>
        </p:txBody>
      </p:sp>
    </p:spTree>
    <p:extLst>
      <p:ext uri="{BB962C8B-B14F-4D97-AF65-F5344CB8AC3E}">
        <p14:creationId xmlns:p14="http://schemas.microsoft.com/office/powerpoint/2010/main" val="1172528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639762"/>
          </a:xfrm>
        </p:spPr>
        <p:txBody>
          <a:bodyPr>
            <a:normAutofit fontScale="90000"/>
          </a:bodyPr>
          <a:lstStyle/>
          <a:p>
            <a:r>
              <a:rPr lang="en-US" sz="3600" b="1" dirty="0"/>
              <a:t>RESULTS</a:t>
            </a:r>
          </a:p>
        </p:txBody>
      </p:sp>
      <p:sp>
        <p:nvSpPr>
          <p:cNvPr id="4" name="Rectangle 3"/>
          <p:cNvSpPr/>
          <p:nvPr/>
        </p:nvSpPr>
        <p:spPr>
          <a:xfrm>
            <a:off x="152400" y="997089"/>
            <a:ext cx="4572000" cy="5262979"/>
          </a:xfrm>
          <a:prstGeom prst="rect">
            <a:avLst/>
          </a:prstGeom>
        </p:spPr>
        <p:txBody>
          <a:bodyPr wrap="square">
            <a:spAutoFit/>
          </a:bodyPr>
          <a:lstStyle/>
          <a:p>
            <a:pPr marL="457200" indent="-457200">
              <a:buFont typeface="Arial" panose="020B0604020202020204" pitchFamily="34" charset="0"/>
              <a:buChar char="•"/>
              <a:defRPr/>
            </a:pPr>
            <a:r>
              <a:rPr lang="en-US" sz="2400" dirty="0">
                <a:solidFill>
                  <a:srgbClr val="800000"/>
                </a:solidFill>
              </a:rPr>
              <a:t>Both HVI and NHV dogs showed general preference towards bigger reward</a:t>
            </a:r>
          </a:p>
          <a:p>
            <a:pPr marL="457200" indent="-457200">
              <a:buFont typeface="Arial" panose="020B0604020202020204" pitchFamily="34" charset="0"/>
              <a:buChar char="•"/>
              <a:defRPr/>
            </a:pPr>
            <a:endParaRPr lang="en-US" sz="2400" dirty="0">
              <a:solidFill>
                <a:srgbClr val="800000"/>
              </a:solidFill>
            </a:endParaRPr>
          </a:p>
          <a:p>
            <a:pPr marL="457200" indent="-457200">
              <a:buFont typeface="Arial" panose="020B0604020202020204" pitchFamily="34" charset="0"/>
              <a:buChar char="•"/>
              <a:defRPr/>
            </a:pPr>
            <a:r>
              <a:rPr lang="en-US" sz="2400" dirty="0">
                <a:solidFill>
                  <a:srgbClr val="800000"/>
                </a:solidFill>
              </a:rPr>
              <a:t>Both HVI and NHV dogs chose owner preferred during 1:1</a:t>
            </a:r>
          </a:p>
          <a:p>
            <a:pPr marL="914400" lvl="1" indent="-457200">
              <a:buFont typeface="Arial" panose="020B0604020202020204" pitchFamily="34" charset="0"/>
              <a:buChar char="•"/>
              <a:defRPr/>
            </a:pPr>
            <a:endParaRPr lang="en-US" sz="2400" dirty="0">
              <a:solidFill>
                <a:srgbClr val="800000"/>
              </a:solidFill>
            </a:endParaRPr>
          </a:p>
          <a:p>
            <a:pPr marL="457200" indent="-457200">
              <a:buFont typeface="Arial" panose="020B0604020202020204" pitchFamily="34" charset="0"/>
              <a:buChar char="•"/>
              <a:defRPr/>
            </a:pPr>
            <a:r>
              <a:rPr lang="en-US" sz="2400" dirty="0">
                <a:solidFill>
                  <a:srgbClr val="800000"/>
                </a:solidFill>
              </a:rPr>
              <a:t>HVI dogs were more easily swayed to choose the smaller than typical dogs</a:t>
            </a:r>
          </a:p>
          <a:p>
            <a:pPr marL="457200" indent="-457200">
              <a:buFont typeface="Arial" panose="020B0604020202020204" pitchFamily="34" charset="0"/>
              <a:buChar char="•"/>
              <a:defRPr/>
            </a:pPr>
            <a:endParaRPr lang="en-US" sz="2400" dirty="0">
              <a:solidFill>
                <a:srgbClr val="800000"/>
              </a:solidFill>
            </a:endParaRPr>
          </a:p>
          <a:p>
            <a:pPr marL="457200" indent="-457200">
              <a:buFont typeface="Arial" panose="020B0604020202020204" pitchFamily="34" charset="0"/>
              <a:buChar char="•"/>
              <a:defRPr/>
            </a:pPr>
            <a:r>
              <a:rPr lang="en-US" sz="2400" dirty="0">
                <a:solidFill>
                  <a:srgbClr val="800000"/>
                </a:solidFill>
              </a:rPr>
              <a:t>Confirmed this preference for human signals with one last study.</a:t>
            </a:r>
          </a:p>
        </p:txBody>
      </p:sp>
      <p:graphicFrame>
        <p:nvGraphicFramePr>
          <p:cNvPr id="5" name="Object 4"/>
          <p:cNvGraphicFramePr>
            <a:graphicFrameLocks noChangeAspect="1"/>
          </p:cNvGraphicFramePr>
          <p:nvPr/>
        </p:nvGraphicFramePr>
        <p:xfrm>
          <a:off x="5181600" y="685800"/>
          <a:ext cx="3433214" cy="6015763"/>
        </p:xfrm>
        <a:graphic>
          <a:graphicData uri="http://schemas.openxmlformats.org/presentationml/2006/ole">
            <mc:AlternateContent xmlns:mc="http://schemas.openxmlformats.org/markup-compatibility/2006">
              <mc:Choice xmlns:v="urn:schemas-microsoft-com:vml" Requires="v">
                <p:oleObj spid="_x0000_s8198" name="SPW 10.0 Graph" r:id="rId4" imgW="5253120" imgH="9204120" progId="SigmaPlotGraphicObject.9">
                  <p:embed/>
                </p:oleObj>
              </mc:Choice>
              <mc:Fallback>
                <p:oleObj name="SPW 10.0 Graph" r:id="rId4" imgW="5253120" imgH="9204120" progId="SigmaPlotGraphicObject.9">
                  <p:embed/>
                  <p:pic>
                    <p:nvPicPr>
                      <p:cNvPr id="5" name="Object 4"/>
                      <p:cNvPicPr/>
                      <p:nvPr/>
                    </p:nvPicPr>
                    <p:blipFill>
                      <a:blip r:embed="rId5"/>
                      <a:stretch>
                        <a:fillRect/>
                      </a:stretch>
                    </p:blipFill>
                    <p:spPr>
                      <a:xfrm>
                        <a:off x="5181600" y="685800"/>
                        <a:ext cx="3433214" cy="6015763"/>
                      </a:xfrm>
                      <a:prstGeom prst="rect">
                        <a:avLst/>
                      </a:prstGeom>
                    </p:spPr>
                  </p:pic>
                </p:oleObj>
              </mc:Fallback>
            </mc:AlternateContent>
          </a:graphicData>
        </a:graphic>
      </p:graphicFrame>
    </p:spTree>
    <p:extLst>
      <p:ext uri="{BB962C8B-B14F-4D97-AF65-F5344CB8AC3E}">
        <p14:creationId xmlns:p14="http://schemas.microsoft.com/office/powerpoint/2010/main" val="3937633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507"/>
            <a:ext cx="2620771" cy="4930986"/>
          </a:xfrm>
        </p:spPr>
        <p:txBody>
          <a:bodyPr vert="horz" lIns="91440" tIns="45720" rIns="91440" bIns="45720" rtlCol="0" anchor="ctr">
            <a:normAutofit/>
          </a:bodyPr>
          <a:lstStyle/>
          <a:p>
            <a:pPr algn="r">
              <a:lnSpc>
                <a:spcPct val="90000"/>
              </a:lnSpc>
            </a:pPr>
            <a:r>
              <a:rPr lang="en-US" sz="2800" b="1" kern="1200">
                <a:solidFill>
                  <a:schemeClr val="accent1"/>
                </a:solidFill>
                <a:latin typeface="+mj-lt"/>
                <a:ea typeface="+mj-ea"/>
                <a:cs typeface="+mj-cs"/>
              </a:rPr>
              <a:t>HEARING STATUS AS A VARIABLE PREDICTING SOCIAL LEARNING PERFORMANCE IN DOGS </a:t>
            </a:r>
            <a:endParaRPr lang="en-US" sz="2800" kern="1200">
              <a:solidFill>
                <a:schemeClr val="accent1"/>
              </a:solidFill>
              <a:latin typeface="+mj-lt"/>
              <a:ea typeface="+mj-ea"/>
              <a:cs typeface="+mj-cs"/>
            </a:endParaRP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11370" y="457200"/>
            <a:ext cx="4688205" cy="4835509"/>
          </a:xfrm>
        </p:spPr>
        <p:txBody>
          <a:bodyPr vert="horz" lIns="91440" tIns="45720" rIns="91440" bIns="45720" rtlCol="0" anchor="b">
            <a:normAutofit fontScale="77500" lnSpcReduction="20000"/>
          </a:bodyPr>
          <a:lstStyle/>
          <a:p>
            <a:pPr indent="-228600">
              <a:lnSpc>
                <a:spcPct val="90000"/>
              </a:lnSpc>
              <a:defRPr/>
            </a:pPr>
            <a:r>
              <a:rPr lang="en-US" sz="2400" b="1" dirty="0"/>
              <a:t>Subjects: </a:t>
            </a:r>
            <a:r>
              <a:rPr lang="en-US" sz="2400" dirty="0"/>
              <a:t>5 HVI and 4 NHV dogs and their student trainers.</a:t>
            </a:r>
          </a:p>
          <a:p>
            <a:pPr lvl="1" indent="-228600">
              <a:lnSpc>
                <a:spcPct val="90000"/>
              </a:lnSpc>
              <a:buFont typeface="Arial" panose="020B0604020202020204" pitchFamily="34" charset="0"/>
              <a:buChar char="•"/>
              <a:defRPr/>
            </a:pPr>
            <a:r>
              <a:rPr lang="en-US" sz="2400" dirty="0"/>
              <a:t>All trainers were familiar to the dogs</a:t>
            </a:r>
          </a:p>
          <a:p>
            <a:pPr lvl="1" indent="-228600">
              <a:lnSpc>
                <a:spcPct val="90000"/>
              </a:lnSpc>
              <a:buFont typeface="Arial" panose="020B0604020202020204" pitchFamily="34" charset="0"/>
              <a:buChar char="•"/>
              <a:defRPr/>
            </a:pPr>
            <a:r>
              <a:rPr lang="en-US" sz="2400" dirty="0"/>
              <a:t>Australian Shepherds, Golden, Lab, Pit Bull, Boxer and Mixes</a:t>
            </a:r>
          </a:p>
          <a:p>
            <a:pPr lvl="1" indent="-228600">
              <a:lnSpc>
                <a:spcPct val="90000"/>
              </a:lnSpc>
              <a:buFont typeface="Arial" panose="020B0604020202020204" pitchFamily="34" charset="0"/>
              <a:buChar char="•"/>
              <a:defRPr/>
            </a:pPr>
            <a:r>
              <a:rPr lang="en-US" sz="2400" dirty="0"/>
              <a:t>Mean age of HVI dogs=4; Mean age of NHV dogs = 6.7</a:t>
            </a:r>
          </a:p>
          <a:p>
            <a:pPr lvl="1" indent="-228600">
              <a:lnSpc>
                <a:spcPct val="90000"/>
              </a:lnSpc>
              <a:buFont typeface="Arial" panose="020B0604020202020204" pitchFamily="34" charset="0"/>
              <a:buChar char="•"/>
              <a:defRPr/>
            </a:pPr>
            <a:endParaRPr lang="en-US" sz="2400" dirty="0"/>
          </a:p>
          <a:p>
            <a:pPr indent="-228600">
              <a:lnSpc>
                <a:spcPct val="90000"/>
              </a:lnSpc>
              <a:defRPr/>
            </a:pPr>
            <a:r>
              <a:rPr lang="en-US" sz="2400" b="1" dirty="0"/>
              <a:t>Apparatus: </a:t>
            </a:r>
            <a:r>
              <a:rPr lang="en-US" sz="2400" dirty="0"/>
              <a:t>A V-shaped opaque fence forming a  90 degree angle</a:t>
            </a:r>
          </a:p>
          <a:p>
            <a:pPr indent="-228600">
              <a:lnSpc>
                <a:spcPct val="90000"/>
              </a:lnSpc>
              <a:defRPr/>
            </a:pPr>
            <a:endParaRPr lang="en-US" sz="2400" dirty="0"/>
          </a:p>
          <a:p>
            <a:pPr indent="-228600">
              <a:lnSpc>
                <a:spcPct val="90000"/>
              </a:lnSpc>
              <a:defRPr/>
            </a:pPr>
            <a:r>
              <a:rPr lang="en-US" sz="2400" b="1" dirty="0"/>
              <a:t>Procedure: </a:t>
            </a:r>
          </a:p>
          <a:p>
            <a:pPr lvl="1" indent="-228600">
              <a:lnSpc>
                <a:spcPct val="90000"/>
              </a:lnSpc>
              <a:buFont typeface="Arial" panose="020B0604020202020204" pitchFamily="34" charset="0"/>
              <a:buChar char="•"/>
              <a:defRPr/>
            </a:pPr>
            <a:r>
              <a:rPr lang="en-US" sz="2400" b="1" dirty="0"/>
              <a:t>Condition 1: </a:t>
            </a:r>
            <a:r>
              <a:rPr lang="en-US" sz="2400" dirty="0"/>
              <a:t>The experimenter placed a toy behind the fence by tossing it over the upper edge. The dog was prompted to go retrieve  the toy. </a:t>
            </a:r>
          </a:p>
          <a:p>
            <a:pPr marL="857250" lvl="1" indent="-228600">
              <a:lnSpc>
                <a:spcPct val="90000"/>
              </a:lnSpc>
              <a:buFont typeface="Arial" panose="020B0604020202020204" pitchFamily="34" charset="0"/>
              <a:buChar char="•"/>
              <a:defRPr/>
            </a:pPr>
            <a:r>
              <a:rPr lang="en-US" sz="2400" b="1" dirty="0"/>
              <a:t>Condition 2: </a:t>
            </a:r>
            <a:r>
              <a:rPr lang="en-US" sz="2400" dirty="0"/>
              <a:t> Dog models the retrieval of toy first</a:t>
            </a:r>
          </a:p>
          <a:p>
            <a:pPr marL="857250" lvl="1" indent="-228600">
              <a:lnSpc>
                <a:spcPct val="90000"/>
              </a:lnSpc>
              <a:buFont typeface="Arial" panose="020B0604020202020204" pitchFamily="34" charset="0"/>
              <a:buChar char="•"/>
              <a:defRPr/>
            </a:pPr>
            <a:r>
              <a:rPr lang="en-US" sz="2400" b="1" dirty="0"/>
              <a:t>Condition 3:  </a:t>
            </a:r>
            <a:r>
              <a:rPr lang="en-US" sz="2400" dirty="0"/>
              <a:t>Human models retrieval of item first</a:t>
            </a:r>
          </a:p>
        </p:txBody>
      </p:sp>
      <p:sp>
        <p:nvSpPr>
          <p:cNvPr id="4" name="TextBox 3"/>
          <p:cNvSpPr txBox="1"/>
          <p:nvPr/>
        </p:nvSpPr>
        <p:spPr>
          <a:xfrm>
            <a:off x="628650" y="5760720"/>
            <a:ext cx="4688205" cy="60113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100" dirty="0"/>
              <a:t>Replication of: </a:t>
            </a:r>
            <a:r>
              <a:rPr lang="en-US" sz="1100" dirty="0" err="1"/>
              <a:t>Kundey</a:t>
            </a:r>
            <a:r>
              <a:rPr lang="en-US" sz="1100" dirty="0"/>
              <a:t>, S.M.A, De Los Reyes, A., Royer, E., Molina, S., Monnier, B., German, R., &amp; </a:t>
            </a:r>
            <a:r>
              <a:rPr lang="en-US" sz="1100" dirty="0" err="1"/>
              <a:t>Coshun</a:t>
            </a:r>
            <a:r>
              <a:rPr lang="en-US" sz="1100" dirty="0"/>
              <a:t>, A. (2011). Reputation-like inference in domestic dogs (Canis familiaris). </a:t>
            </a:r>
            <a:r>
              <a:rPr lang="en-US" sz="1100" i="1" dirty="0"/>
              <a:t>Animal Cognition, 14</a:t>
            </a:r>
            <a:r>
              <a:rPr lang="en-US" sz="1100" dirty="0"/>
              <a:t>, 291-302.</a:t>
            </a:r>
          </a:p>
        </p:txBody>
      </p:sp>
    </p:spTree>
    <p:extLst>
      <p:ext uri="{BB962C8B-B14F-4D97-AF65-F5344CB8AC3E}">
        <p14:creationId xmlns:p14="http://schemas.microsoft.com/office/powerpoint/2010/main" val="3252731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629266"/>
            <a:ext cx="2629122" cy="1622321"/>
          </a:xfrm>
        </p:spPr>
        <p:txBody>
          <a:bodyPr vert="horz" lIns="91440" tIns="45720" rIns="91440" bIns="45720" rtlCol="0" anchor="ctr">
            <a:normAutofit/>
          </a:bodyPr>
          <a:lstStyle/>
          <a:p>
            <a:pPr algn="l">
              <a:lnSpc>
                <a:spcPct val="90000"/>
              </a:lnSpc>
            </a:pPr>
            <a:r>
              <a:rPr lang="en-US" kern="1200">
                <a:solidFill>
                  <a:schemeClr val="tx1"/>
                </a:solidFill>
                <a:latin typeface="+mj-lt"/>
                <a:ea typeface="+mj-ea"/>
                <a:cs typeface="+mj-cs"/>
              </a:rPr>
              <a:t>Results:</a:t>
            </a:r>
          </a:p>
        </p:txBody>
      </p:sp>
      <p:sp>
        <p:nvSpPr>
          <p:cNvPr id="4" name="Rectangle 3"/>
          <p:cNvSpPr/>
          <p:nvPr/>
        </p:nvSpPr>
        <p:spPr>
          <a:xfrm>
            <a:off x="486698" y="2438400"/>
            <a:ext cx="2629120" cy="3785419"/>
          </a:xfrm>
          <a:prstGeom prst="rect">
            <a:avLst/>
          </a:prstGeom>
        </p:spPr>
        <p:txBody>
          <a:bodyPr vert="horz" lIns="91440" tIns="45720" rIns="91440" bIns="45720" rtlCol="0">
            <a:normAutofit/>
          </a:bodyPr>
          <a:lstStyle/>
          <a:p>
            <a:pPr marL="457200" indent="-228600">
              <a:lnSpc>
                <a:spcPct val="90000"/>
              </a:lnSpc>
              <a:spcAft>
                <a:spcPts val="600"/>
              </a:spcAft>
              <a:buFont typeface="Arial" panose="020B0604020202020204" pitchFamily="34" charset="0"/>
              <a:buChar char="•"/>
              <a:defRPr/>
            </a:pPr>
            <a:r>
              <a:rPr lang="en-US" sz="1400"/>
              <a:t>HVI dogs less accurate at solving the barrier task than NHV dogs: t(7)=2.43, p=.05.</a:t>
            </a:r>
          </a:p>
          <a:p>
            <a:pPr marL="457200" indent="-228600">
              <a:lnSpc>
                <a:spcPct val="90000"/>
              </a:lnSpc>
              <a:spcAft>
                <a:spcPts val="600"/>
              </a:spcAft>
              <a:buFont typeface="Arial" panose="020B0604020202020204" pitchFamily="34" charset="0"/>
              <a:buChar char="•"/>
              <a:defRPr/>
            </a:pPr>
            <a:endParaRPr lang="en-US" sz="1400"/>
          </a:p>
          <a:p>
            <a:pPr marL="457200" indent="-228600">
              <a:lnSpc>
                <a:spcPct val="90000"/>
              </a:lnSpc>
              <a:spcAft>
                <a:spcPts val="600"/>
              </a:spcAft>
              <a:buFont typeface="Arial" panose="020B0604020202020204" pitchFamily="34" charset="0"/>
              <a:buChar char="•"/>
              <a:defRPr/>
            </a:pPr>
            <a:r>
              <a:rPr lang="en-US" sz="1400"/>
              <a:t>All dogs solved the barrier task after a human modeled the solution.  </a:t>
            </a:r>
          </a:p>
          <a:p>
            <a:pPr marL="457200" indent="-228600">
              <a:lnSpc>
                <a:spcPct val="90000"/>
              </a:lnSpc>
              <a:spcAft>
                <a:spcPts val="600"/>
              </a:spcAft>
              <a:buFont typeface="Arial" panose="020B0604020202020204" pitchFamily="34" charset="0"/>
              <a:buChar char="•"/>
              <a:defRPr/>
            </a:pPr>
            <a:endParaRPr lang="en-US" sz="1400"/>
          </a:p>
          <a:p>
            <a:pPr marL="457200" indent="-228600">
              <a:lnSpc>
                <a:spcPct val="90000"/>
              </a:lnSpc>
              <a:spcAft>
                <a:spcPts val="600"/>
              </a:spcAft>
              <a:buFont typeface="Arial" panose="020B0604020202020204" pitchFamily="34" charset="0"/>
              <a:buChar char="•"/>
              <a:defRPr/>
            </a:pPr>
            <a:r>
              <a:rPr lang="en-US" sz="1400"/>
              <a:t>HVI dogs were less likely to follow the dog model than NHV dogs; this difference approached significance: t(7)=-2.45, p=.07.</a:t>
            </a: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4054396" y="1672367"/>
            <a:ext cx="4514498" cy="351002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830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b="1">
                <a:solidFill>
                  <a:srgbClr val="FFFFFF"/>
                </a:solidFill>
              </a:rPr>
              <a:t>What do the data tell us?</a:t>
            </a:r>
          </a:p>
        </p:txBody>
      </p:sp>
      <p:graphicFrame>
        <p:nvGraphicFramePr>
          <p:cNvPr id="5" name="Content Placeholder 2">
            <a:extLst>
              <a:ext uri="{FF2B5EF4-FFF2-40B4-BE49-F238E27FC236}">
                <a16:creationId xmlns:a16="http://schemas.microsoft.com/office/drawing/2014/main" id="{260358A6-8DEA-4DA4-A72F-F60EEC66180D}"/>
              </a:ext>
            </a:extLst>
          </p:cNvPr>
          <p:cNvGraphicFramePr>
            <a:graphicFrameLocks noGrp="1"/>
          </p:cNvGraphicFramePr>
          <p:nvPr>
            <p:ph idx="1"/>
            <p:extLst>
              <p:ext uri="{D42A27DB-BD31-4B8C-83A1-F6EECF244321}">
                <p14:modId xmlns:p14="http://schemas.microsoft.com/office/powerpoint/2010/main" val="2409321851"/>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0802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200" b="1">
                <a:solidFill>
                  <a:srgbClr val="FFFFFF"/>
                </a:solidFill>
              </a:rPr>
              <a:t>Can these deficits be remediated?</a:t>
            </a:r>
          </a:p>
        </p:txBody>
      </p:sp>
      <p:graphicFrame>
        <p:nvGraphicFramePr>
          <p:cNvPr id="5" name="Content Placeholder 2">
            <a:extLst>
              <a:ext uri="{FF2B5EF4-FFF2-40B4-BE49-F238E27FC236}">
                <a16:creationId xmlns:a16="http://schemas.microsoft.com/office/drawing/2014/main" id="{929295BD-AAE3-4567-BAC2-65ABB1B0CFDA}"/>
              </a:ext>
            </a:extLst>
          </p:cNvPr>
          <p:cNvGraphicFramePr>
            <a:graphicFrameLocks noGrp="1"/>
          </p:cNvGraphicFramePr>
          <p:nvPr>
            <p:ph idx="1"/>
            <p:extLst>
              <p:ext uri="{D42A27DB-BD31-4B8C-83A1-F6EECF244321}">
                <p14:modId xmlns:p14="http://schemas.microsoft.com/office/powerpoint/2010/main" val="3327233622"/>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3238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lnSpc>
                <a:spcPct val="90000"/>
              </a:lnSpc>
            </a:pPr>
            <a:r>
              <a:rPr lang="en-US" sz="2700">
                <a:solidFill>
                  <a:srgbClr val="FFFFFF"/>
                </a:solidFill>
              </a:rPr>
              <a:t>But: Intriguing data </a:t>
            </a:r>
            <a:br>
              <a:rPr lang="en-US" sz="2700">
                <a:solidFill>
                  <a:srgbClr val="FFFFFF"/>
                </a:solidFill>
              </a:rPr>
            </a:br>
            <a:r>
              <a:rPr lang="en-US" sz="2700">
                <a:solidFill>
                  <a:srgbClr val="FFFFFF"/>
                </a:solidFill>
              </a:rPr>
              <a:t>from domestic dogs</a:t>
            </a:r>
          </a:p>
        </p:txBody>
      </p:sp>
      <p:graphicFrame>
        <p:nvGraphicFramePr>
          <p:cNvPr id="5" name="Content Placeholder 2">
            <a:extLst>
              <a:ext uri="{FF2B5EF4-FFF2-40B4-BE49-F238E27FC236}">
                <a16:creationId xmlns:a16="http://schemas.microsoft.com/office/drawing/2014/main" id="{6F364F39-ABE5-4C39-B003-FD23784FC4B8}"/>
              </a:ext>
            </a:extLst>
          </p:cNvPr>
          <p:cNvGraphicFramePr>
            <a:graphicFrameLocks noGrp="1"/>
          </p:cNvGraphicFramePr>
          <p:nvPr>
            <p:ph idx="1"/>
            <p:extLst>
              <p:ext uri="{D42A27DB-BD31-4B8C-83A1-F6EECF244321}">
                <p14:modId xmlns:p14="http://schemas.microsoft.com/office/powerpoint/2010/main" val="1031283997"/>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60917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Muttmix project</a:t>
            </a:r>
          </a:p>
        </p:txBody>
      </p:sp>
      <p:graphicFrame>
        <p:nvGraphicFramePr>
          <p:cNvPr id="5" name="Content Placeholder 2">
            <a:extLst>
              <a:ext uri="{FF2B5EF4-FFF2-40B4-BE49-F238E27FC236}">
                <a16:creationId xmlns:a16="http://schemas.microsoft.com/office/drawing/2014/main" id="{3036F9B4-3DC8-4231-B90C-581D58ED9242}"/>
              </a:ext>
            </a:extLst>
          </p:cNvPr>
          <p:cNvGraphicFramePr>
            <a:graphicFrameLocks noGrp="1"/>
          </p:cNvGraphicFramePr>
          <p:nvPr>
            <p:ph idx="1"/>
            <p:extLst>
              <p:ext uri="{D42A27DB-BD31-4B8C-83A1-F6EECF244321}">
                <p14:modId xmlns:p14="http://schemas.microsoft.com/office/powerpoint/2010/main" val="3232361817"/>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97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Isosceles Triangle 8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310044" y="108149"/>
            <a:ext cx="6386155" cy="650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Isosceles Triangle 8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E69F3C7-3BA1-4EAB-818A-25E8C4FACF90}"/>
              </a:ext>
            </a:extLst>
          </p:cNvPr>
          <p:cNvSpPr/>
          <p:nvPr/>
        </p:nvSpPr>
        <p:spPr>
          <a:xfrm>
            <a:off x="4876800" y="4343400"/>
            <a:ext cx="647142" cy="304800"/>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493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Modern breeds</a:t>
            </a:r>
          </a:p>
        </p:txBody>
      </p:sp>
      <p:graphicFrame>
        <p:nvGraphicFramePr>
          <p:cNvPr id="5" name="Content Placeholder 2">
            <a:extLst>
              <a:ext uri="{FF2B5EF4-FFF2-40B4-BE49-F238E27FC236}">
                <a16:creationId xmlns:a16="http://schemas.microsoft.com/office/drawing/2014/main" id="{9F88797A-4EE5-48EF-A3DB-F2EC44A58792}"/>
              </a:ext>
            </a:extLst>
          </p:cNvPr>
          <p:cNvGraphicFramePr>
            <a:graphicFrameLocks noGrp="1"/>
          </p:cNvGraphicFramePr>
          <p:nvPr>
            <p:ph idx="1"/>
            <p:extLst>
              <p:ext uri="{D42A27DB-BD31-4B8C-83A1-F6EECF244321}">
                <p14:modId xmlns:p14="http://schemas.microsoft.com/office/powerpoint/2010/main" val="632972670"/>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750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200">
                <a:solidFill>
                  <a:srgbClr val="FFFFFF"/>
                </a:solidFill>
              </a:rPr>
              <a:t>Organization of modern breeds</a:t>
            </a:r>
          </a:p>
        </p:txBody>
      </p:sp>
      <p:graphicFrame>
        <p:nvGraphicFramePr>
          <p:cNvPr id="5" name="Content Placeholder 2">
            <a:extLst>
              <a:ext uri="{FF2B5EF4-FFF2-40B4-BE49-F238E27FC236}">
                <a16:creationId xmlns:a16="http://schemas.microsoft.com/office/drawing/2014/main" id="{FC3CC506-06C7-4572-8366-9BB3B93E8C40}"/>
              </a:ext>
            </a:extLst>
          </p:cNvPr>
          <p:cNvGraphicFramePr>
            <a:graphicFrameLocks noGrp="1"/>
          </p:cNvGraphicFramePr>
          <p:nvPr>
            <p:ph idx="1"/>
            <p:extLst>
              <p:ext uri="{D42A27DB-BD31-4B8C-83A1-F6EECF244321}">
                <p14:modId xmlns:p14="http://schemas.microsoft.com/office/powerpoint/2010/main" val="1957358800"/>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274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800" kern="1200">
                <a:solidFill>
                  <a:schemeClr val="bg1"/>
                </a:solidFill>
                <a:latin typeface="+mj-lt"/>
                <a:ea typeface="+mj-ea"/>
                <a:cs typeface="+mj-cs"/>
              </a:rPr>
              <a:t>Where did dogs come from?</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2600" y="2750305"/>
            <a:ext cx="8178799" cy="224404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215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122" y="0"/>
            <a:ext cx="9122627" cy="6284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280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3208BFA2675A45B669321DDEED1BFF" ma:contentTypeVersion="1" ma:contentTypeDescription="Create a new document." ma:contentTypeScope="" ma:versionID="fe0f59546e6cf501de63755cfc15b174">
  <xsd:schema xmlns:xsd="http://www.w3.org/2001/XMLSchema" xmlns:xs="http://www.w3.org/2001/XMLSchema" xmlns:p="http://schemas.microsoft.com/office/2006/metadata/properties" xmlns:ns1="http://schemas.microsoft.com/sharepoint/v3" xmlns:ns2="95c273cc-9201-4c1e-8c9f-fe8c80cbe9de" targetNamespace="http://schemas.microsoft.com/office/2006/metadata/properties" ma:root="true" ma:fieldsID="3d5a32756865940de2755d150ba87df5" ns1:_="" ns2:_="">
    <xsd:import namespace="http://schemas.microsoft.com/sharepoint/v3"/>
    <xsd:import namespace="95c273cc-9201-4c1e-8c9f-fe8c80cbe9d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c273cc-9201-4c1e-8c9f-fe8c80cbe9d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95c273cc-9201-4c1e-8c9f-fe8c80cbe9de">XY5HK7YVDQWF-1196-1143</_dlc_DocId>
    <_dlc_DocIdUrl xmlns="95c273cc-9201-4c1e-8c9f-fe8c80cbe9de">
      <Url>https://about.illinoisstate.edu/vfdouga/_layouts/DocIdRedir.aspx?ID=XY5HK7YVDQWF-1196-1143</Url>
      <Description>XY5HK7YVDQWF-1196-1143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F48D963-DDF4-4DA3-B233-B386067DDC98}">
  <ds:schemaRefs>
    <ds:schemaRef ds:uri="http://schemas.microsoft.com/sharepoint/v3/contenttype/forms"/>
  </ds:schemaRefs>
</ds:datastoreItem>
</file>

<file path=customXml/itemProps2.xml><?xml version="1.0" encoding="utf-8"?>
<ds:datastoreItem xmlns:ds="http://schemas.openxmlformats.org/officeDocument/2006/customXml" ds:itemID="{C295EAA8-9643-4F7B-835A-FB45CDD334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c273cc-9201-4c1e-8c9f-fe8c80cbe9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674F14-EE36-4C43-A98F-48DED60089AB}">
  <ds:schemaRefs>
    <ds:schemaRef ds:uri="http://schemas.microsoft.com/office/2006/documentManagement/types"/>
    <ds:schemaRef ds:uri="http://schemas.microsoft.com/sharepoint/v3"/>
    <ds:schemaRef ds:uri="95c273cc-9201-4c1e-8c9f-fe8c80cbe9de"/>
    <ds:schemaRef ds:uri="http://purl.org/dc/elements/1.1/"/>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590BA609-CDF6-481C-969F-C9BECCEF9D5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203</TotalTime>
  <Words>3571</Words>
  <Application>Microsoft Office PowerPoint</Application>
  <PresentationFormat>On-screen Show (4:3)</PresentationFormat>
  <Paragraphs>410</Paragraphs>
  <Slides>49</Slides>
  <Notes>31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3" baseType="lpstr">
      <vt:lpstr>Arial</vt:lpstr>
      <vt:lpstr>Calibri</vt:lpstr>
      <vt:lpstr>Office Theme</vt:lpstr>
      <vt:lpstr>SPW 10.0 Graph</vt:lpstr>
      <vt:lpstr>Are All Dogs the Same?</vt:lpstr>
      <vt:lpstr>Dog Genome Project</vt:lpstr>
      <vt:lpstr>Ontogeny of social behavior in Canids</vt:lpstr>
      <vt:lpstr>Several close relatives</vt:lpstr>
      <vt:lpstr>PowerPoint Presentation</vt:lpstr>
      <vt:lpstr>Modern breeds</vt:lpstr>
      <vt:lpstr>Organization of modern breeds</vt:lpstr>
      <vt:lpstr>Where did dogs come from?</vt:lpstr>
      <vt:lpstr>PowerPoint Presentation</vt:lpstr>
      <vt:lpstr>Why is this so important</vt:lpstr>
      <vt:lpstr>What about behavior</vt:lpstr>
      <vt:lpstr>The C-BARQ</vt:lpstr>
      <vt:lpstr>C-BARQ</vt:lpstr>
      <vt:lpstr>C-BARQ subscales</vt:lpstr>
      <vt:lpstr>How can the CBARQ be used?</vt:lpstr>
      <vt:lpstr>WHY Deaf and Blind Dogs?</vt:lpstr>
      <vt:lpstr>WHY HVI dogs?</vt:lpstr>
      <vt:lpstr>How are HVI Dogs Different?</vt:lpstr>
      <vt:lpstr>How are HVI Dogs Different?</vt:lpstr>
      <vt:lpstr>Social Skills Deficits in  Deaf/HOH children</vt:lpstr>
      <vt:lpstr>The Deaf Dog Project</vt:lpstr>
      <vt:lpstr>Survey Study  Deaf vs. Hearing Dog Behavioral Traits Undergraduate assistants: Mandy Quick, Kelsey Harper and Kristin Schmidt</vt:lpstr>
      <vt:lpstr>Results</vt:lpstr>
      <vt:lpstr>PowerPoint Presentation</vt:lpstr>
      <vt:lpstr>PowerPoint Presentation</vt:lpstr>
      <vt:lpstr>PowerPoint Presentation</vt:lpstr>
      <vt:lpstr>PowerPoint Presentation</vt:lpstr>
      <vt:lpstr>Summary of Survey Data</vt:lpstr>
      <vt:lpstr>Need to examine actual behavior!</vt:lpstr>
      <vt:lpstr>CANINE-ALITYTM AND SAFERTM ASSESSMENTS AS BEHAVIORAL PREDICTORS TO DISTINQUISH DEAF AND HEARING DOGS </vt:lpstr>
      <vt:lpstr>Results</vt:lpstr>
      <vt:lpstr>Summary of Behavioral Assessments</vt:lpstr>
      <vt:lpstr>ACQUIRING FOOD PREFERENCES FROM INTERACTION  WITH HVI vs. NHV CONSPECIFICS</vt:lpstr>
      <vt:lpstr>PowerPoint Presentation</vt:lpstr>
      <vt:lpstr>Why are these results important?</vt:lpstr>
      <vt:lpstr>DIFFERENCES IN PLAY BETWEEN HVI and NHV DOGS </vt:lpstr>
      <vt:lpstr>PowerPoint Presentation</vt:lpstr>
      <vt:lpstr>PowerPoint Presentation</vt:lpstr>
      <vt:lpstr>PowerPoint Presentation</vt:lpstr>
      <vt:lpstr>PowerPoint Presentation</vt:lpstr>
      <vt:lpstr>Play differs!</vt:lpstr>
      <vt:lpstr>OWNERS’ EFFECT ON PET DOGS’ CHOICE</vt:lpstr>
      <vt:lpstr>RESULTS</vt:lpstr>
      <vt:lpstr>HEARING STATUS AS A VARIABLE PREDICTING SOCIAL LEARNING PERFORMANCE IN DOGS </vt:lpstr>
      <vt:lpstr>Results:</vt:lpstr>
      <vt:lpstr>What do the data tell us?</vt:lpstr>
      <vt:lpstr>Can these deficits be remediated?</vt:lpstr>
      <vt:lpstr>But: Intriguing data  from domestic dogs</vt:lpstr>
      <vt:lpstr>Muttmix project</vt:lpstr>
    </vt:vector>
  </TitlesOfParts>
  <Company>Illinois State University / CAS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All Dogs the Same?</dc:title>
  <dc:creator>vfdouga</dc:creator>
  <cp:lastModifiedBy>Valeri Farmer-Dougan</cp:lastModifiedBy>
  <cp:revision>17</cp:revision>
  <dcterms:created xsi:type="dcterms:W3CDTF">2012-11-05T16:57:26Z</dcterms:created>
  <dcterms:modified xsi:type="dcterms:W3CDTF">2022-11-28T02:47:18Z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0x010100B83208BFA2675A45B669321DDEED1BFF</vt:lpwstr>
  </property>
  <property fmtid="{D5CDD505-2E9C-101B-9397-08002B2CF9AE}" pid="3" name="_dlc_DocIdItemGuid">
    <vt:lpwstr>64652a0a-1f5b-47b6-ab10-1c231c82d58a</vt:lpwstr>
  </property>
</Properties>
</file>