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D6020-2D8A-40F5-A491-D2CA0F204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24197-C09A-4C4A-9790-66E5162E9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34742-2103-4FD7-8C91-ABD1289B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2A6B8-3D1F-45A4-B4DB-29B074755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2FDBF-60E8-446B-9951-CFFE4331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7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B13B1-72DF-41DC-8A7B-16CE4869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63DB7-CBB9-499F-A2F7-A0D4C67B2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39A24-BCA5-4E63-ACA4-920C7107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123C3-7864-4719-BF2D-B194D0BD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7CF20-2AAD-4917-91A7-CDD9D735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9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552698-450E-4186-BA81-0176DB24C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32631-5B80-458B-8697-83E4A0DCB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55898-C125-405D-9380-7EB868FEC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0FA34-043B-4275-A628-56E9A000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1847-2D3D-42B6-A23B-4C587216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2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7FD4-1C9E-4CF7-8068-93B286FF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5A7F7-2657-4682-BB7E-586314843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F9C80-9486-4986-9BC4-4BC1EDDE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251F7-AE48-4EDF-95BE-B5EBCFDB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EF6F0-E91E-4B76-AAF1-F431D944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3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46C7-B4C9-4BE3-8EC1-7A57920EA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F380-8BFE-4201-9861-BD64E9B81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0144-A9AD-4E1A-99F5-24B44C77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4658D-DBBD-416A-9F90-6244D2C2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F1F98-00AA-4198-98AC-F8CB8B0BA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8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B623-ADF6-42C6-B5D4-768CB434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414D-CDF2-41FB-8C41-87E1FAA59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4B4E6-898B-4214-84FA-3736CB101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71432-2C1B-4EE9-876D-5EEBB9C4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A6D991-EDAA-451F-82C6-7B19EA3B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863AB-6718-404A-B464-F584B9D3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5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1BF8-CD36-4373-BFFB-8DB900A9E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B4657-D80F-4EBA-810C-5E2ACFC03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32123-C3B8-4E45-94BB-05EC8CC6F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6EE65-ABF8-462F-9CCE-7C018C1E9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D929-5788-4332-9EE4-5D351F641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5AE2B4-3C60-4800-85B4-831A9FC3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DF81D2-0375-4D36-9358-E0B72D33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886E1B-707F-4625-86B3-2FFDEECF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9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A56FE-005D-4C98-BD37-3A185CDB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4EA1C8-C934-494B-BD49-CA8ACC27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2CC75-B7E8-4B98-AFD1-0FEB270B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C57FF-7666-450A-A84B-AFB01B8D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1D4F6-9BB9-4103-BEBC-6B067621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87E24-80B2-41E2-80AB-4227F5CB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D5A21-C533-4ACC-B2D8-27658EA16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3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8ABDC-8F19-462C-B2BD-8BB64927A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C8237-3B02-4279-9FAC-8831B3E87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739CC-8685-4298-B44E-7383BEB41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707DF-7E0B-406B-BC02-B17956C3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0DB96-CE7C-44D9-AE99-1D3F24B45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5A4F5-29A7-4FCF-8CCE-57F581B3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8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B36F-42C7-4762-AB62-806AA2C4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9D8D16-FBF2-4C9E-B390-EC04638B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8175C-C090-42D3-BBDD-9018A88E8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36D6-8B8A-4FFA-8753-36906E1F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4311F-F814-415C-A073-A6AAAD2EF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F3617-7178-4C35-BBF5-504F45EE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3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4F5FC-8854-4AF4-882B-09267CF94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0FE8A-0081-4DB9-A2F7-7E6ECEC3B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33B44-FE65-4E74-893C-5A926A1F0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D219-98DE-4462-B567-7C5094A0CA5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B5CC7-D8A5-47DB-9866-D6F836EBB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580C8-DF50-4D45-8E09-B3623C5AB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2F98-262B-4651-B449-EB98F7D89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ECTION%20V:%20GRAPHS%20OR%20TABL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les of paperwork">
            <a:extLst>
              <a:ext uri="{FF2B5EF4-FFF2-40B4-BE49-F238E27FC236}">
                <a16:creationId xmlns:a16="http://schemas.microsoft.com/office/drawing/2014/main" id="{FF4400E3-6403-A9DF-48FC-43322A5D53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7960" b="70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35E727-8FD8-406A-BB2C-98E723898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Final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98777-71B2-4A59-A01A-5F4F6E787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68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33EB1-36E9-43E7-9DBD-F95F7207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2200" b="1" u="sng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II: You will report on a minimum of THREE of the lab assignments. Each project should have a subjects, location, a brief apparatus and procedure section, and a results section. </a:t>
            </a:r>
            <a:br>
              <a:rPr lang="en-US" sz="22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36E75-AB6E-492B-8C62-19A36381A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results section for each lab assignment: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Describes the results of each of your projects in both words and in a table or graph.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000" b="1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Includes a graph and/or table of your data for of the three assignments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stats are needed for any of these projects…just describe what your dog learned and what evidence shows that this is true.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16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8C08F-8CEE-4C9A-B27A-BCB0C370F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u="sng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III: Conclusions</a:t>
            </a:r>
            <a:br>
              <a:rPr lang="en-US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E1B74-1A7B-4E53-BA5D-ADAA0F90C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33350" algn="l"/>
              </a:tabLst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Describe briefly your three projects in a summary paragraph (tell the reader what you just told them!)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33350" algn="l"/>
              </a:tabLst>
            </a:pPr>
            <a:endParaRPr lang="en-US" sz="17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33350" algn="l"/>
              </a:tabLst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 your summary back to the literature and your introduction!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590550" algn="l"/>
              </a:tabLst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 the functional analysis provide sufficient data?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590550" algn="l"/>
              </a:tabLst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 the treatments/training work? Why or why not and how did you know?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590550" algn="l"/>
              </a:tabLst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 your dog act like you expected? Why or why not?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590550" algn="l"/>
              </a:tabLst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your dog’s disabilities or history (e.g., shelter) affect your dog’s behavior, and how did this influence your “treatment”?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sure and site at least five of the articles we discussed in class to support your analyses of your projects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Next: Critique your work across the semester: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alphaLcPeriod"/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was well done what was NOT well done, and why?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SzPts val="1000"/>
              <a:buFont typeface="+mj-lt"/>
              <a:buAutoNum type="alphaLcPeriod"/>
              <a:tabLst>
                <a:tab pos="914400" algn="l"/>
              </a:tabLst>
            </a:pP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would you change about how the class was run and why? (yes, really...let me have it!)</a:t>
            </a: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055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90550" algn="l"/>
              </a:tabLst>
            </a:pPr>
            <a:endParaRPr lang="en-US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17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 conclusion</a:t>
            </a:r>
            <a:r>
              <a:rPr lang="en-US" sz="17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Summarize your project (kind of like the abstract but a summary!) 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91391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E45CEF-ADB6-417A-8183-CFFD53FD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400" b="1" u="sng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IV: REFERENCES</a:t>
            </a:r>
            <a:br>
              <a:rPr lang="en-US" sz="3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5DDDF-A1F1-4E7E-9D29-5994B573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should be written in APA style. </a:t>
            </a: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should be presented in alphabetical order</a:t>
            </a: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do not know how to cite a particular reference, go to: </a:t>
            </a: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https://owl.purdue.edu/owl/research_and_citation/apa_style/apa_formatting_and_style_guide/general_format.html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2146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C890A-41C1-462F-B922-15FBEB30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u="sng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V: GRAPHS OR TABLES</a:t>
            </a:r>
            <a:br>
              <a:rPr lang="en-US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1D13C-3270-4841-9CCD-EB5CACBDD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may use excel or SPSS to generate your tables and graphs, if you would like.</a:t>
            </a: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may also hand draw your graphs, take a picture of that graph, and upload the picture of the graph into your paper.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Graphs and tables may also be embedded into the text, if you prefer.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60292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5A5E81-3F9C-42FE-9F65-91377A12B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Comments: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8895E-7BDE-4C12-8048-47A7E92A6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 is no page limit for this paper. 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Rather, I am looking for a paper that thoroughly describes the literature we have covered in the course, demonstrates that you completed, took data and carefully assessed your work.</a:t>
            </a:r>
          </a:p>
          <a:p>
            <a:r>
              <a:rPr lang="en-US" dirty="0">
                <a:latin typeface="Times New Roman" panose="02020603050405020304" pitchFamily="18" charset="0"/>
              </a:rPr>
              <a:t>Complete the paper the way in which I have outlined, and you will receive a good score.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7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6B415-8FB7-4BC4-950F-B25BFC087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1" kern="1200">
                <a:solidFill>
                  <a:srgbClr val="080808"/>
                </a:solidFill>
                <a:effectLst/>
                <a:latin typeface="+mj-lt"/>
                <a:ea typeface="+mj-ea"/>
                <a:cs typeface="+mj-cs"/>
              </a:rPr>
              <a:t>The FINAL PAPER is due NO LATER THAN 5 pm Friday of Finals week (December 16</a:t>
            </a:r>
            <a:r>
              <a:rPr lang="en-US" sz="2500" b="1" kern="1200" baseline="30000">
                <a:solidFill>
                  <a:srgbClr val="080808"/>
                </a:solidFill>
                <a:effectLst/>
                <a:latin typeface="+mj-lt"/>
                <a:ea typeface="+mj-ea"/>
                <a:cs typeface="+mj-cs"/>
              </a:rPr>
              <a:t>th</a:t>
            </a:r>
            <a:r>
              <a:rPr lang="en-US" sz="2500" b="1" kern="1200">
                <a:solidFill>
                  <a:srgbClr val="080808"/>
                </a:solidFill>
                <a:effectLst/>
                <a:latin typeface="+mj-lt"/>
                <a:ea typeface="+mj-ea"/>
                <a:cs typeface="+mj-cs"/>
              </a:rPr>
              <a:t>, 2022).  NO EXCEPTIONS (of course, I will take EARLY papers!).</a:t>
            </a:r>
            <a:br>
              <a:rPr lang="en-US" sz="2500" kern="1200">
                <a:solidFill>
                  <a:srgbClr val="080808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500" kern="120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2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68B56-FD91-478F-8CA4-B6E26A9A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final paper should be written as an APA style research paper with data reports. </a:t>
            </a:r>
            <a:endParaRPr lang="en-US" sz="3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8F5CD-D0A6-4F0F-AFAF-96E733C0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marL="0" marR="0" fontAlgn="t">
              <a:spcBef>
                <a:spcPts val="0"/>
              </a:spcBef>
              <a:spcAft>
                <a:spcPts val="0"/>
              </a:spcAft>
            </a:pP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paper should be written in paragraphs; there should be a transition between paragraphs and topics. 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will be written with a general introduction, and then a series of “projects” or case studies.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14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lab assignment project, you will tell me: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the dog was and its background (age, breed, background)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Referring behavior description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method for what you did for the dog (or what you would do for the dog for the case study)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 in words and a table/graph.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 about the success or lack of success for your training program.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fontAlgn="t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14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paper MUST cite the source of your ideas throughout the paper.</a:t>
            </a: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where students have the most difficulty. 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the readings we have used in class. 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just reference lectures of the books but reference the actual research articles whenever possible.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APA style referencing, not MLA or other referencing styles.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5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3E3099-CD38-4B28-871C-2DC177B0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marL="0" marR="0" algn="ctr" fontAlgn="t">
              <a:spcBef>
                <a:spcPts val="0"/>
              </a:spcBef>
              <a:spcAft>
                <a:spcPts val="0"/>
              </a:spcAft>
            </a:pPr>
            <a:r>
              <a:rPr lang="en-US" sz="5400" b="1" u="sng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PAPER must include the following sections:</a:t>
            </a:r>
            <a:endParaRPr lang="en-US" sz="5400"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00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AB9733-685F-4011-9462-7684EC6FE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u="sng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br>
              <a:rPr lang="en-US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550E3-B2DF-4181-A985-CD0ADEBB1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marR="0" lvl="0" indent="0" fontAlgn="t">
              <a:spcBef>
                <a:spcPts val="0"/>
              </a:spcBef>
              <a:spcAft>
                <a:spcPts val="0"/>
              </a:spcAft>
              <a:buNone/>
              <a:tabLst>
                <a:tab pos="-190500" algn="l"/>
              </a:tabLst>
            </a:pPr>
            <a:r>
              <a:rPr lang="en-US" sz="20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Hint:</a:t>
            </a: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write this when you are all done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marR="0" lvl="2" indent="-74295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3900" algn="l"/>
              </a:tabLs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should be NO MORE than 200 words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marR="0" lvl="2" indent="-74295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3900" algn="l"/>
              </a:tabLs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It should be a summary of the paper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marR="0" lvl="2" indent="-74295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723900" algn="l"/>
              </a:tabLs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Look at examples from the literature we read in class for guidance.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9025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64933-45F2-443B-BF20-8E51988E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u="sng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I: Literature review.</a:t>
            </a:r>
            <a:br>
              <a:rPr lang="en-US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D1B65-9EAD-454E-8A54-AFD01B5B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MUST include a minimum of 5 references; only 1 can be from the book and 1 from lecture.</a:t>
            </a:r>
            <a:endParaRPr lang="en-US" sz="19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 with A </a:t>
            </a:r>
            <a:r>
              <a:rPr lang="en-US" sz="19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r>
              <a:rPr lang="en-US" sz="19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introduction to operant conditioning and shaping</a:t>
            </a: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You should include a brief discussion of: 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 of operant/classical conditioning and the difference between the two.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Reinforcement vs. punishment and why to use positive reinforcement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Shaping (definition) and rules for shaping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Cues, poisoned cues and stimulus control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 Adjustment Training (BAT) or systematic desensitization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 the definition and explain why this is classical conditioning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 an example of how it might be used and what kind of behavior issue it might be appropriate to treat. 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mastery or fluency of a behavior is important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94982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64933-45F2-443B-BF20-8E51988E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 u="sng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I: Literature review.</a:t>
            </a:r>
            <a:br>
              <a:rPr lang="en-US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D1B65-9EAD-454E-8A54-AFD01B5B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b="1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Brief </a:t>
            </a:r>
            <a:r>
              <a:rPr lang="en-US" sz="19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to Dogs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brief outline of dog developmental stages and why it is important to know the stage your dog is in when training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 differences in dogs: sex, age, breed or disability and why it is important to understand these differences when training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Dogs attachment/attention to humans: how and why is it special</a:t>
            </a: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9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and describe Functional analysis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it and give an example from the literature we read in class.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Explain how it is used and why/when you might use it to help one build an intervention program. Again, refer the literature we read in class. </a:t>
            </a: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9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t">
              <a:spcBef>
                <a:spcPts val="0"/>
              </a:spcBef>
              <a:buFont typeface="+mj-lt"/>
              <a:buAutoNum type="arabicPeriod"/>
            </a:pPr>
            <a:r>
              <a:rPr lang="en-US" sz="19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a transition to the next section of your paper: The present investigation/case study applies operant conditioning and functional analyses to a _____________ (describe your dog) and write a brief paragraph about what you did.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391259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33EB1-36E9-43E7-9DBD-F95F7207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2200" b="1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II:</a:t>
            </a:r>
            <a:r>
              <a:rPr lang="en-US" sz="2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You will report on a minimum of THREE of the lab assignments. Each project should have a subjects, location, a brief apparatus and procedure section, and a results section. </a:t>
            </a:r>
            <a:br>
              <a:rPr lang="en-US" sz="2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36E75-AB6E-492B-8C62-19A36381A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of the lab assignments your paper must include: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description of each of the dog(s) you will report on (you may only have 1 dog but may have 3 or 4).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fontAlgn="t">
              <a:spcBef>
                <a:spcPts val="0"/>
              </a:spcBef>
              <a:buFont typeface="+mj-lt"/>
              <a:buAutoNum type="alphaLcPeriod"/>
              <a:tabLst>
                <a:tab pos="13716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AGE, breed, sex, referring behavior problem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fontAlgn="t">
              <a:spcBef>
                <a:spcPts val="0"/>
              </a:spcBef>
              <a:buFont typeface="+mj-lt"/>
              <a:buAutoNum type="alphaLcPeriod"/>
              <a:tabLst>
                <a:tab pos="13716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other important information about its history, the owners, etc.</a:t>
            </a:r>
          </a:p>
          <a:p>
            <a:pPr marL="1257300" marR="0" lvl="2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371600" algn="l"/>
              </a:tabLst>
            </a:pP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t"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lab assignments you may use include:</a:t>
            </a:r>
            <a:endParaRPr lang="en-US" sz="20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fontAlgn="t">
              <a:spcBef>
                <a:spcPts val="0"/>
              </a:spcBef>
              <a:buFont typeface="+mj-lt"/>
              <a:buAutoNum type="alphaLcPeriod"/>
              <a:tabLst>
                <a:tab pos="13716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Functional analysis that you conducted on your dog, and what you concluded from that analysis.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fontAlgn="t">
              <a:spcBef>
                <a:spcPts val="0"/>
              </a:spcBef>
              <a:buFont typeface="+mj-lt"/>
              <a:buAutoNum type="alphaLcPeriod"/>
              <a:tabLst>
                <a:tab pos="13716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Shaping program: You may include one or more shaping training assignments (look, sit, walking, etc.) with one or more dogs.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fontAlgn="t">
              <a:spcBef>
                <a:spcPts val="0"/>
              </a:spcBef>
              <a:buFont typeface="+mj-lt"/>
              <a:buAutoNum type="alphaLcPeriod"/>
              <a:tabLst>
                <a:tab pos="13716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Systematic desensitization for fear, etc. 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4572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33EB1-36E9-43E7-9DBD-F95F7207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2200" b="1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II: </a:t>
            </a:r>
            <a:r>
              <a:rPr lang="en-US" sz="22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will report on a minimum of THREE of the lab assignments. Each project should have a subjects, location, a brief apparatus and procedure section, and a results section. </a:t>
            </a:r>
            <a:br>
              <a:rPr lang="en-US" sz="2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36E75-AB6E-492B-8C62-19A36381A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marR="0" lvl="0" indent="-34290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lab assignment, you must include procedure section which describes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Exactly what you did with the dog.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Remember to tell me: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fontAlgn="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you worked with.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fontAlgn="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Exactly what you did: The steps for training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fontAlgn="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and where you conducted the training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fontAlgn="t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was your final goal and what were your individual goals at each step: What were your fluency goals at each step?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fontAlgn="t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914400" algn="l"/>
              </a:tabLst>
            </a:pPr>
            <a:r>
              <a:rPr lang="en-US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your “method” or procedure section: It should be specific enough that I can understand what you did and continue the training.</a:t>
            </a:r>
            <a:endParaRPr lang="en-US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8602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1353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The Final Paper</vt:lpstr>
      <vt:lpstr>The FINAL PAPER is due NO LATER THAN 5 pm Friday of Finals week (December 16th, 2022).  NO EXCEPTIONS (of course, I will take EARLY papers!). </vt:lpstr>
      <vt:lpstr>The final paper should be written as an APA style research paper with data reports. </vt:lpstr>
      <vt:lpstr>Your PAPER must include the following sections:</vt:lpstr>
      <vt:lpstr>Abstract </vt:lpstr>
      <vt:lpstr>SECTION I: Literature review. </vt:lpstr>
      <vt:lpstr>SECTION I: Literature review. </vt:lpstr>
      <vt:lpstr>SECTION II: You will report on a minimum of THREE of the lab assignments. Each project should have a subjects, location, a brief apparatus and procedure section, and a results section.  </vt:lpstr>
      <vt:lpstr>SECTION II: You will report on a minimum of THREE of the lab assignments. Each project should have a subjects, location, a brief apparatus and procedure section, and a results section.  </vt:lpstr>
      <vt:lpstr>SECTION II: You will report on a minimum of THREE of the lab assignments. Each project should have a subjects, location, a brief apparatus and procedure section, and a results section.  </vt:lpstr>
      <vt:lpstr>SECTION III: Conclusions </vt:lpstr>
      <vt:lpstr>SECTION IV: REFERENCES </vt:lpstr>
      <vt:lpstr>SECTION V: GRAPHS OR TABLES </vt:lpstr>
      <vt:lpstr>Final Comments: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Final Paper</dc:title>
  <dc:creator>Valeri Farmer-Dougan</dc:creator>
  <cp:lastModifiedBy>Valeri Farmer-Dougan</cp:lastModifiedBy>
  <cp:revision>1</cp:revision>
  <dcterms:created xsi:type="dcterms:W3CDTF">2022-11-28T03:21:35Z</dcterms:created>
  <dcterms:modified xsi:type="dcterms:W3CDTF">2022-11-28T03:43:25Z</dcterms:modified>
</cp:coreProperties>
</file>